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504" r:id="rId5"/>
    <p:sldId id="585" r:id="rId6"/>
    <p:sldId id="393" r:id="rId7"/>
    <p:sldId id="587" r:id="rId8"/>
    <p:sldId id="490" r:id="rId9"/>
    <p:sldId id="568" r:id="rId10"/>
    <p:sldId id="590" r:id="rId11"/>
    <p:sldId id="589" r:id="rId12"/>
    <p:sldId id="588" r:id="rId13"/>
  </p:sldIdLst>
  <p:sldSz cx="9144000" cy="5143500" type="screen16x9"/>
  <p:notesSz cx="6797675" cy="9928225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ichhorn, Diana (VZ)" initials="ED(" lastIdx="10" clrIdx="0"/>
  <p:cmAuthor id="1" name="Susanne Birkner" initials="SB" lastIdx="35" clrIdx="1">
    <p:extLst>
      <p:ext uri="{19B8F6BF-5375-455C-9EA6-DF929625EA0E}">
        <p15:presenceInfo xmlns:p15="http://schemas.microsoft.com/office/powerpoint/2012/main" userId="Susanne Birkner" providerId="None"/>
      </p:ext>
    </p:extLst>
  </p:cmAuthor>
  <p:cmAuthor id="2" name="Ott, Ida" initials="OI" lastIdx="27" clrIdx="2">
    <p:extLst>
      <p:ext uri="{19B8F6BF-5375-455C-9EA6-DF929625EA0E}">
        <p15:presenceInfo xmlns:p15="http://schemas.microsoft.com/office/powerpoint/2012/main" userId="S-1-5-21-2290830468-4165271898-1233137437-1655" providerId="AD"/>
      </p:ext>
    </p:extLst>
  </p:cmAuthor>
  <p:cmAuthor id="3" name="Schiemannz, Anett" initials="SA" lastIdx="53" clrIdx="3">
    <p:extLst>
      <p:ext uri="{19B8F6BF-5375-455C-9EA6-DF929625EA0E}">
        <p15:presenceInfo xmlns:p15="http://schemas.microsoft.com/office/powerpoint/2012/main" userId="S-1-5-21-1644491937-1965331169-725345543-19550" providerId="AD"/>
      </p:ext>
    </p:extLst>
  </p:cmAuthor>
  <p:cmAuthor id="4" name="Birkner, Susanne" initials="BS" lastIdx="50" clrIdx="4">
    <p:extLst>
      <p:ext uri="{19B8F6BF-5375-455C-9EA6-DF929625EA0E}">
        <p15:presenceInfo xmlns:p15="http://schemas.microsoft.com/office/powerpoint/2012/main" userId="S-1-5-21-1644491937-1965331169-725345543-19412" providerId="AD"/>
      </p:ext>
    </p:extLst>
  </p:cmAuthor>
  <p:cmAuthor id="5" name="Hasselmann, Oliver" initials="HO" lastIdx="1" clrIdx="5">
    <p:extLst>
      <p:ext uri="{19B8F6BF-5375-455C-9EA6-DF929625EA0E}">
        <p15:presenceInfo xmlns:p15="http://schemas.microsoft.com/office/powerpoint/2012/main" userId="S-1-5-21-2290830468-4165271898-1233137437-1668" providerId="AD"/>
      </p:ext>
    </p:extLst>
  </p:cmAuthor>
  <p:cmAuthor id="6" name="Hausmann, Denise" initials="HD" lastIdx="1" clrIdx="6">
    <p:extLst>
      <p:ext uri="{19B8F6BF-5375-455C-9EA6-DF929625EA0E}">
        <p15:presenceInfo xmlns:p15="http://schemas.microsoft.com/office/powerpoint/2012/main" userId="S-1-5-21-1644491937-1965331169-725345543-194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09999"/>
    <a:srgbClr val="99CC00"/>
    <a:srgbClr val="A8A81E"/>
    <a:srgbClr val="A60009"/>
    <a:srgbClr val="C71728"/>
    <a:srgbClr val="9092A6"/>
    <a:srgbClr val="670D16"/>
    <a:srgbClr val="B95C18"/>
    <a:srgbClr val="C6AA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688" autoAdjust="0"/>
  </p:normalViewPr>
  <p:slideViewPr>
    <p:cSldViewPr snapToGrid="0">
      <p:cViewPr varScale="1">
        <p:scale>
          <a:sx n="151" d="100"/>
          <a:sy n="151" d="100"/>
        </p:scale>
        <p:origin x="474" y="174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.bgf-institut.de\data\BGF-Alle\AOK\AOK%20Bundesverband%20-%20AS\iga\2021\02%20Projekte\2_3_3%20Digital%20Leadership%20Sonderauswertung\igaBarometer%20Nachbefragung%202020\03%20Auswertungen\01%20Basisauswertung%20Grundgesamtheit\Basisauswertungen%20Grundgesamthei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-Arbeitsblatt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Diagramm%20in%20Microsoft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Basisdaten!$H$14:$H$18</c:f>
              <c:strCache>
                <c:ptCount val="5"/>
                <c:pt idx="0">
                  <c:v>18-24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55-69</c:v>
                </c:pt>
              </c:strCache>
            </c:strRef>
          </c:cat>
          <c:val>
            <c:numRef>
              <c:f>Basisdaten!$I$14:$I$18</c:f>
              <c:numCache>
                <c:formatCode>###0.0</c:formatCode>
                <c:ptCount val="5"/>
                <c:pt idx="0">
                  <c:v>4.2777777777777777</c:v>
                </c:pt>
                <c:pt idx="1">
                  <c:v>18.277777777777779</c:v>
                </c:pt>
                <c:pt idx="2">
                  <c:v>20.333333333333332</c:v>
                </c:pt>
                <c:pt idx="3">
                  <c:v>26.5</c:v>
                </c:pt>
                <c:pt idx="4">
                  <c:v>30.611111111111111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3F-4300-B6A6-5F5F387EFA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511806408"/>
        <c:axId val="511803456"/>
      </c:barChart>
      <c:catAx>
        <c:axId val="511806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11803456"/>
        <c:crosses val="autoZero"/>
        <c:auto val="1"/>
        <c:lblAlgn val="ctr"/>
        <c:lblOffset val="100"/>
        <c:noMultiLvlLbl val="0"/>
      </c:catAx>
      <c:valAx>
        <c:axId val="51180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11806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Arial (Überschriften)"/>
                <a:ea typeface="+mn-ea"/>
                <a:cs typeface="+mn-cs"/>
              </a:defRPr>
            </a:pPr>
            <a:r>
              <a:rPr lang="de-DE" b="1" dirty="0">
                <a:solidFill>
                  <a:schemeClr val="tx1"/>
                </a:solidFill>
                <a:latin typeface="Arial (Überschriften)"/>
              </a:rPr>
              <a:t>Bildung in %</a:t>
            </a:r>
          </a:p>
        </c:rich>
      </c:tx>
      <c:layout>
        <c:manualLayout>
          <c:xMode val="edge"/>
          <c:yMode val="edge"/>
          <c:x val="0.32573501202107519"/>
          <c:y val="7.70171031092739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Arial (Überschriften)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5.4665899429853823E-2"/>
          <c:y val="0.1768984021150532"/>
          <c:w val="0.91909352313826786"/>
          <c:h val="0.66006618631763869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A8A81E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3484257039000723E-16"/>
                  <c:y val="-6.798781426671181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916-4EE5-A6C3-B2E3BF7C8B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Arial (Textkörper)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Basisdaten!$H$52:$H$56</c:f>
              <c:strCache>
                <c:ptCount val="5"/>
                <c:pt idx="0">
                  <c:v>Hauptschule</c:v>
                </c:pt>
                <c:pt idx="1">
                  <c:v>Mittlere Reife</c:v>
                </c:pt>
                <c:pt idx="2">
                  <c:v>Abitur</c:v>
                </c:pt>
                <c:pt idx="3">
                  <c:v>Bachelor / Master</c:v>
                </c:pt>
                <c:pt idx="4">
                  <c:v>Promotion</c:v>
                </c:pt>
              </c:strCache>
            </c:strRef>
          </c:cat>
          <c:val>
            <c:numRef>
              <c:f>Basisdaten!$I$52:$I$56</c:f>
              <c:numCache>
                <c:formatCode>###0.0</c:formatCode>
                <c:ptCount val="5"/>
                <c:pt idx="0">
                  <c:v>11.666666666666666</c:v>
                </c:pt>
                <c:pt idx="1">
                  <c:v>32.333333333333329</c:v>
                </c:pt>
                <c:pt idx="2">
                  <c:v>26.388888888888889</c:v>
                </c:pt>
                <c:pt idx="3">
                  <c:v>27.944444444444443</c:v>
                </c:pt>
                <c:pt idx="4">
                  <c:v>1.6666666666666667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16-4EE5-A6C3-B2E3BF7C8B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567994088"/>
        <c:axId val="567992120"/>
      </c:barChart>
      <c:catAx>
        <c:axId val="567994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Arial (Textkörper)"/>
                <a:ea typeface="+mn-ea"/>
                <a:cs typeface="+mn-cs"/>
              </a:defRPr>
            </a:pPr>
            <a:endParaRPr lang="de-DE"/>
          </a:p>
        </c:txPr>
        <c:crossAx val="567992120"/>
        <c:crosses val="autoZero"/>
        <c:auto val="1"/>
        <c:lblAlgn val="ctr"/>
        <c:lblOffset val="100"/>
        <c:noMultiLvlLbl val="0"/>
      </c:catAx>
      <c:valAx>
        <c:axId val="56799212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extTo"/>
        <c:crossAx val="567994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'[Diagramm in Microsoft PowerPoint]Basisdaten'!$I$65:$I$73</cx:f>
        <cx:lvl ptCount="9">
          <cx:pt idx="0">Gastronomie</cx:pt>
          <cx:pt idx="1">Erziehung und Unterricht</cx:pt>
          <cx:pt idx="2">Medien und Kunst</cx:pt>
          <cx:pt idx="3">Sonstige</cx:pt>
          <cx:pt idx="4">Baugewerbe</cx:pt>
          <cx:pt idx="5">Chemie, Ver- und Entsorgung</cx:pt>
          <cx:pt idx="6">Gesundheit und Sozialwesen</cx:pt>
          <cx:pt idx="7">Produzierendes Gewerbe</cx:pt>
          <cx:pt idx="8">Dienstleistungen</cx:pt>
        </cx:lvl>
      </cx:strDim>
      <cx:numDim type="size">
        <cx:f>'[Diagramm in Microsoft PowerPoint]Basisdaten'!$J$65:$J$73</cx:f>
        <cx:lvl ptCount="9" formatCode="###0,0">
          <cx:pt idx="0">3.6111111111111107</cx:pt>
          <cx:pt idx="1">4.4444444444444446</cx:pt>
          <cx:pt idx="2">4.5</cx:pt>
          <cx:pt idx="3">5</cx:pt>
          <cx:pt idx="4">7.5</cx:pt>
          <cx:pt idx="5">9.7222222222222232</cx:pt>
          <cx:pt idx="6">14.666666666666666</cx:pt>
          <cx:pt idx="7">21.555555555555557</cx:pt>
          <cx:pt idx="8">28.999999999999996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 b="1">
                <a:solidFill>
                  <a:schemeClr val="tx1"/>
                </a:solidFill>
                <a:latin typeface="Arial (Überschriften)"/>
                <a:ea typeface="Arial (Überschriften)"/>
                <a:cs typeface="Arial (Überschriften)"/>
              </a:defRPr>
            </a:pPr>
            <a:r>
              <a:rPr lang="de-DE" sz="1400" b="1" i="0" u="none" strike="noStrike" baseline="0" dirty="0" smtClean="0">
                <a:solidFill>
                  <a:schemeClr val="tx1"/>
                </a:solidFill>
                <a:latin typeface="Arial (Überschriften)"/>
              </a:rPr>
              <a:t>Branchenverteilung in %</a:t>
            </a:r>
            <a:endParaRPr lang="de-DE" sz="1400" b="1" i="0" u="none" strike="noStrike" baseline="0" dirty="0">
              <a:solidFill>
                <a:schemeClr val="tx1"/>
              </a:solidFill>
              <a:latin typeface="Arial (Überschriften)"/>
            </a:endParaRPr>
          </a:p>
        </cx:rich>
      </cx:tx>
    </cx:title>
    <cx:plotArea>
      <cx:plotAreaRegion>
        <cx:series layoutId="treemap" uniqueId="{FF43CF97-5B9A-4FD5-8389-1BF5C3FC4E7B}">
          <cx:dataPt idx="7">
            <cx:spPr>
              <a:solidFill>
                <a:srgbClr val="006666"/>
              </a:solidFill>
            </cx:spPr>
          </cx:dataPt>
          <cx:dataLabels pos="inEnd">
            <cx:visibility seriesName="0" categoryName="1" value="1"/>
            <cx:separator>, </cx:separator>
          </cx:dataLabels>
          <cx:dataId val="0"/>
          <cx:layoutPr>
            <cx:parentLabelLayout val="none"/>
          </cx:layoutPr>
        </cx:series>
      </cx:plotAreaRegion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lt1"/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69552-C15A-4AC6-B5C3-8F385620C6CB}" type="datetimeFigureOut">
              <a:rPr lang="de-DE" smtClean="0"/>
              <a:pPr/>
              <a:t>23.09.2021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00C3B-CF3D-4182-ABB6-4441A77C173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4834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00C3B-CF3D-4182-ABB6-4441A77C1735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8277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i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1119C-BE6C-47F1-9C92-ADD90177D768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769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de-DE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1119C-BE6C-47F1-9C92-ADD90177D768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0741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i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1119C-BE6C-47F1-9C92-ADD90177D768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3809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300C3B-CF3D-4182-ABB6-4441A77C1735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842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i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1119C-BE6C-47F1-9C92-ADD90177D768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862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39531" y="1207243"/>
            <a:ext cx="7065818" cy="1897088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60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de-DE"/>
              <a:t>Platz für eine dreizeilige Überschrift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39532" y="3615122"/>
            <a:ext cx="8479536" cy="6129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50000"/>
              <a:buFont typeface="Wingdings" charset="2"/>
              <a:buNone/>
              <a:tabLst/>
              <a:defRPr sz="16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z="1600"/>
              <a:t>Referentin: </a:t>
            </a:r>
            <a:r>
              <a:rPr lang="de-DE"/>
              <a:t>Dr. Erika Mustermann</a:t>
            </a:r>
          </a:p>
        </p:txBody>
      </p:sp>
      <p:sp>
        <p:nvSpPr>
          <p:cNvPr id="7" name="Rechteck 6"/>
          <p:cNvSpPr/>
          <p:nvPr userDrawn="1"/>
        </p:nvSpPr>
        <p:spPr>
          <a:xfrm>
            <a:off x="-117595" y="1434575"/>
            <a:ext cx="219511" cy="25869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4786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Platz für eine zweizeilige</a:t>
            </a:r>
            <a:br>
              <a:rPr lang="de-DE"/>
            </a:br>
            <a:r>
              <a:rPr lang="de-DE"/>
              <a:t>Seitenüberschrift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9360" y="1881410"/>
            <a:ext cx="8229600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36957" y="4235807"/>
            <a:ext cx="2133600" cy="273844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088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6016179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449360" y="1881410"/>
            <a:ext cx="5457946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5" name="Rechteck 14"/>
          <p:cNvSpPr/>
          <p:nvPr userDrawn="1"/>
        </p:nvSpPr>
        <p:spPr>
          <a:xfrm>
            <a:off x="9048656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Platz für eine zweizeilige</a:t>
            </a:r>
            <a:br>
              <a:rPr lang="de-DE"/>
            </a:br>
            <a:r>
              <a:rPr lang="de-DE"/>
              <a:t>Seitenüberschrift</a:t>
            </a:r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36957" y="4235807"/>
            <a:ext cx="2133600" cy="273844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039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93624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3244534" y="1881410"/>
            <a:ext cx="5457946" cy="2022516"/>
          </a:xfrm>
          <a:prstGeom prst="rect">
            <a:avLst/>
          </a:prstGeom>
        </p:spPr>
        <p:txBody>
          <a:bodyPr>
            <a:normAutofit/>
          </a:bodyPr>
          <a:lstStyle>
            <a:lvl1pPr marL="342000" indent="-342900">
              <a:spcBef>
                <a:spcPts val="0"/>
              </a:spcBef>
              <a:buClr>
                <a:schemeClr val="accent1"/>
              </a:buClr>
              <a:buSzPct val="50000"/>
              <a:buFont typeface="Wingdings" charset="2"/>
              <a:buChar char="§"/>
              <a:defRPr sz="1600"/>
            </a:lvl1pPr>
            <a:lvl2pPr marL="742950" indent="-285750">
              <a:buClr>
                <a:schemeClr val="accent2"/>
              </a:buClr>
              <a:buSzPct val="50000"/>
              <a:buFont typeface="Wingdings" charset="2"/>
              <a:buChar char="§"/>
              <a:defRPr sz="1600"/>
            </a:lvl2pPr>
            <a:lvl3pPr>
              <a:buClr>
                <a:schemeClr val="accent3"/>
              </a:buClr>
              <a:buSzPct val="50000"/>
              <a:defRPr sz="1600"/>
            </a:lvl3pPr>
            <a:lvl4pPr marL="16002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4pPr>
            <a:lvl5pPr marL="2057400" indent="-228600">
              <a:buClr>
                <a:schemeClr val="accent3"/>
              </a:buClr>
              <a:buSzPct val="50000"/>
              <a:buFont typeface="Wingdings" charset="2"/>
              <a:buChar char="§"/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Rechteck 5"/>
          <p:cNvSpPr/>
          <p:nvPr userDrawn="1"/>
        </p:nvSpPr>
        <p:spPr>
          <a:xfrm>
            <a:off x="-93625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Platz für eine zweizeilige</a:t>
            </a:r>
            <a:br>
              <a:rPr lang="de-DE"/>
            </a:br>
            <a:r>
              <a:rPr lang="de-DE"/>
              <a:t>Seitenüberschrift</a:t>
            </a:r>
          </a:p>
        </p:txBody>
      </p:sp>
      <p:sp>
        <p:nvSpPr>
          <p:cNvPr id="12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36957" y="4235807"/>
            <a:ext cx="2133600" cy="273844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3847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rei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17"/>
          <p:cNvSpPr>
            <a:spLocks noGrp="1"/>
          </p:cNvSpPr>
          <p:nvPr>
            <p:ph type="pic" sz="quarter" idx="14"/>
          </p:nvPr>
        </p:nvSpPr>
        <p:spPr>
          <a:xfrm>
            <a:off x="6117779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22" name="Bildplatzhalter 17"/>
          <p:cNvSpPr>
            <a:spLocks noGrp="1"/>
          </p:cNvSpPr>
          <p:nvPr>
            <p:ph type="pic" sz="quarter" idx="15"/>
          </p:nvPr>
        </p:nvSpPr>
        <p:spPr>
          <a:xfrm>
            <a:off x="93624" y="1881410"/>
            <a:ext cx="3032476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23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3126100" y="1881410"/>
            <a:ext cx="2985423" cy="2022516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4" name="Rechteck 13"/>
          <p:cNvSpPr/>
          <p:nvPr userDrawn="1"/>
        </p:nvSpPr>
        <p:spPr>
          <a:xfrm>
            <a:off x="-93625" y="1881410"/>
            <a:ext cx="187249" cy="20225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13378"/>
            <a:ext cx="6111680" cy="104270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Platz für eine zweizeilige</a:t>
            </a:r>
            <a:br>
              <a:rPr lang="de-DE"/>
            </a:br>
            <a:r>
              <a:rPr lang="de-DE"/>
              <a:t>Seitenüberschrift</a:t>
            </a:r>
          </a:p>
        </p:txBody>
      </p:sp>
      <p:sp>
        <p:nvSpPr>
          <p:cNvPr id="12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36957" y="4235807"/>
            <a:ext cx="2133600" cy="273844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S. </a:t>
            </a:r>
            <a:fld id="{0EDFE99D-8152-C04A-9D84-69165463340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feld 16"/>
          <p:cNvSpPr txBox="1"/>
          <p:nvPr userDrawn="1"/>
        </p:nvSpPr>
        <p:spPr>
          <a:xfrm>
            <a:off x="7036957" y="4554240"/>
            <a:ext cx="103465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600" b="1">
                <a:solidFill>
                  <a:schemeClr val="tx1">
                    <a:lumMod val="85000"/>
                    <a:lumOff val="15000"/>
                  </a:schemeClr>
                </a:solidFill>
              </a:rPr>
              <a:t>In Kooperation mit:</a:t>
            </a: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9507" y="4731541"/>
            <a:ext cx="1023893" cy="31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27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flächiges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-158753" y="-33421"/>
            <a:ext cx="252378" cy="52385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93625" y="-33422"/>
            <a:ext cx="9050375" cy="5238537"/>
          </a:xfrm>
          <a:prstGeom prst="rect">
            <a:avLst/>
          </a:prstGeom>
        </p:spPr>
        <p:txBody>
          <a:bodyPr vert="horz"/>
          <a:lstStyle>
            <a:lvl1pPr>
              <a:defRPr baseline="0"/>
            </a:lvl1pPr>
          </a:lstStyle>
          <a:p>
            <a:pPr lvl="0"/>
            <a:r>
              <a:rPr lang="de-DE"/>
              <a:t>Bild auf Platzhalter ziehen oder oder durch klicken auf das Symbol Grafiken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2218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36957" y="4235807"/>
            <a:ext cx="2133600" cy="273844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Ende</a:t>
            </a:r>
          </a:p>
        </p:txBody>
      </p:sp>
      <p:sp>
        <p:nvSpPr>
          <p:cNvPr id="12" name="Textfeld 11"/>
          <p:cNvSpPr txBox="1"/>
          <p:nvPr userDrawn="1"/>
        </p:nvSpPr>
        <p:spPr>
          <a:xfrm>
            <a:off x="7036957" y="4554240"/>
            <a:ext cx="103465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600" b="1">
                <a:solidFill>
                  <a:schemeClr val="tx1">
                    <a:lumMod val="85000"/>
                    <a:lumOff val="15000"/>
                  </a:schemeClr>
                </a:solidFill>
              </a:rPr>
              <a:t>In Kooperation mit:</a:t>
            </a:r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9507" y="4731541"/>
            <a:ext cx="1023893" cy="31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99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3"/>
          <p:cNvSpPr>
            <a:spLocks noGrp="1"/>
          </p:cNvSpPr>
          <p:nvPr>
            <p:ph type="title"/>
          </p:nvPr>
        </p:nvSpPr>
        <p:spPr>
          <a:xfrm>
            <a:off x="457200" y="206375"/>
            <a:ext cx="61793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3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52223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2" r:id="rId5"/>
    <p:sldLayoutId id="2147483653" r:id="rId6"/>
    <p:sldLayoutId id="2147483654" r:id="rId7"/>
  </p:sldLayoutIdLst>
  <p:txStyles>
    <p:titleStyle>
      <a:lvl1pPr algn="ctr" defTabSz="457200" rtl="0" eaLnBrk="1" latinLnBrk="0" hangingPunct="1">
        <a:spcBef>
          <a:spcPct val="0"/>
        </a:spcBef>
        <a:buNone/>
        <a:defRPr lang="de-DE" sz="2800" kern="1200" baseline="0" dirty="0" smtClean="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1"/>
        </a:buClr>
        <a:buSzPct val="50000"/>
        <a:buFont typeface="Wingdings" charset="2"/>
        <a:buChar char="§"/>
        <a:defRPr lang="de-DE" sz="1600" kern="1200" dirty="0" smtClean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2"/>
        </a:buClr>
        <a:buSzPct val="50000"/>
        <a:buFont typeface="Wingdings" charset="2"/>
        <a:buChar char="§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49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ga-info.d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1.xml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ga-info.de/veroeffentlichungen/igareporte/igareport-43/" TargetMode="External"/><Relationship Id="rId2" Type="http://schemas.openxmlformats.org/officeDocument/2006/relationships/hyperlink" Target="https://www.iga-info.de/fileadmin/redakteur/Veroeffentlichungen/iga_Arbeitshilfe/Dokumente/New-Work_Fuehrung_1-Methodik_Berich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ga-info.de/themen/new-work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ga-info.de/veroeffentlichungen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73693" y="1717122"/>
            <a:ext cx="7855907" cy="1897088"/>
          </a:xfrm>
        </p:spPr>
        <p:txBody>
          <a:bodyPr>
            <a:normAutofit/>
          </a:bodyPr>
          <a:lstStyle/>
          <a:p>
            <a:r>
              <a:rPr lang="en-GB" sz="3200" dirty="0" smtClean="0"/>
              <a:t>New Work </a:t>
            </a:r>
            <a:r>
              <a:rPr lang="de-DE" sz="3200" dirty="0" smtClean="0"/>
              <a:t>&amp; </a:t>
            </a:r>
            <a:r>
              <a:rPr lang="de-DE" sz="3200" dirty="0"/>
              <a:t>Führung</a:t>
            </a:r>
            <a:r>
              <a:rPr lang="de-DE" sz="3000" dirty="0"/>
              <a:t/>
            </a:r>
            <a:br>
              <a:rPr lang="de-DE" sz="3000" dirty="0"/>
            </a:br>
            <a:r>
              <a:rPr lang="de-DE" sz="2500" dirty="0"/>
              <a:t>Sonderauswertung 2021</a:t>
            </a:r>
            <a:br>
              <a:rPr lang="de-DE" sz="2500" dirty="0"/>
            </a:br>
            <a:r>
              <a:rPr lang="de-DE" sz="2500" dirty="0" smtClean="0"/>
              <a:t>Befragung und Methodik</a:t>
            </a:r>
            <a:endParaRPr lang="de-DE" sz="25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Oliver Hasselmann, Esther Stollenwerk</a:t>
            </a:r>
          </a:p>
        </p:txBody>
      </p:sp>
    </p:spTree>
    <p:extLst>
      <p:ext uri="{BB962C8B-B14F-4D97-AF65-F5344CB8AC3E}">
        <p14:creationId xmlns:p14="http://schemas.microsoft.com/office/powerpoint/2010/main" val="2833689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5 Module</a:t>
            </a:r>
            <a:br>
              <a:rPr lang="de-DE" dirty="0"/>
            </a:br>
            <a:endParaRPr lang="de-DE" i="1" dirty="0"/>
          </a:p>
        </p:txBody>
      </p:sp>
      <p:sp>
        <p:nvSpPr>
          <p:cNvPr id="2050" name="AutoShape 2" descr="Bildergebnis für arbeit 4.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58F82A90-AD34-46DD-A68C-C178629EE9EA}"/>
              </a:ext>
            </a:extLst>
          </p:cNvPr>
          <p:cNvSpPr/>
          <p:nvPr/>
        </p:nvSpPr>
        <p:spPr>
          <a:xfrm>
            <a:off x="543243" y="1728632"/>
            <a:ext cx="2361035" cy="888691"/>
          </a:xfrm>
          <a:prstGeom prst="roundRect">
            <a:avLst>
              <a:gd name="adj" fmla="val 10099"/>
            </a:avLst>
          </a:prstGeom>
          <a:solidFill>
            <a:schemeClr val="bg1"/>
          </a:solidFill>
          <a:ln w="38100">
            <a:solidFill>
              <a:srgbClr val="A600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F0FE82F3-D87B-4273-B9AC-792EECD8BE48}"/>
              </a:ext>
            </a:extLst>
          </p:cNvPr>
          <p:cNvSpPr/>
          <p:nvPr/>
        </p:nvSpPr>
        <p:spPr>
          <a:xfrm>
            <a:off x="543243" y="2960869"/>
            <a:ext cx="2326957" cy="888691"/>
          </a:xfrm>
          <a:prstGeom prst="roundRect">
            <a:avLst>
              <a:gd name="adj" fmla="val 10099"/>
            </a:avLst>
          </a:prstGeom>
          <a:solidFill>
            <a:schemeClr val="bg1"/>
          </a:solidFill>
          <a:ln w="38100">
            <a:solidFill>
              <a:srgbClr val="A600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D9A3E8C6-1288-4DE7-8B4E-14FA661C55B6}"/>
              </a:ext>
            </a:extLst>
          </p:cNvPr>
          <p:cNvSpPr/>
          <p:nvPr/>
        </p:nvSpPr>
        <p:spPr>
          <a:xfrm>
            <a:off x="3189404" y="1728632"/>
            <a:ext cx="2200105" cy="888691"/>
          </a:xfrm>
          <a:prstGeom prst="roundRect">
            <a:avLst>
              <a:gd name="adj" fmla="val 10099"/>
            </a:avLst>
          </a:prstGeom>
          <a:solidFill>
            <a:schemeClr val="bg1"/>
          </a:solidFill>
          <a:ln w="38100">
            <a:solidFill>
              <a:srgbClr val="A600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A270E936-AE7B-45F4-BF15-9C0A6C812BEA}"/>
              </a:ext>
            </a:extLst>
          </p:cNvPr>
          <p:cNvSpPr/>
          <p:nvPr/>
        </p:nvSpPr>
        <p:spPr>
          <a:xfrm>
            <a:off x="3208065" y="2960869"/>
            <a:ext cx="2181444" cy="888691"/>
          </a:xfrm>
          <a:prstGeom prst="roundRect">
            <a:avLst>
              <a:gd name="adj" fmla="val 10099"/>
            </a:avLst>
          </a:prstGeom>
          <a:solidFill>
            <a:schemeClr val="bg1"/>
          </a:solidFill>
          <a:ln w="38100">
            <a:solidFill>
              <a:srgbClr val="A600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275E75B-CC83-4D20-8E87-11A5BA20B717}"/>
              </a:ext>
            </a:extLst>
          </p:cNvPr>
          <p:cNvSpPr txBox="1"/>
          <p:nvPr/>
        </p:nvSpPr>
        <p:spPr>
          <a:xfrm>
            <a:off x="957801" y="1849810"/>
            <a:ext cx="1912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A60009"/>
                </a:solidFill>
              </a:rPr>
              <a:t>Mobile Arbeit </a:t>
            </a:r>
            <a:r>
              <a:rPr lang="de-DE" b="1" dirty="0" smtClean="0">
                <a:solidFill>
                  <a:srgbClr val="A60009"/>
                </a:solidFill>
              </a:rPr>
              <a:t>&amp; </a:t>
            </a:r>
            <a:r>
              <a:rPr lang="en-GB" b="1" dirty="0" err="1" smtClean="0">
                <a:solidFill>
                  <a:srgbClr val="A60009"/>
                </a:solidFill>
              </a:rPr>
              <a:t>Homeoffice</a:t>
            </a:r>
            <a:endParaRPr lang="en-GB" b="1" dirty="0">
              <a:solidFill>
                <a:srgbClr val="A60009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9B24234-BB4B-4EB8-B253-5BD456030F28}"/>
              </a:ext>
            </a:extLst>
          </p:cNvPr>
          <p:cNvSpPr txBox="1"/>
          <p:nvPr/>
        </p:nvSpPr>
        <p:spPr>
          <a:xfrm>
            <a:off x="3670547" y="1849811"/>
            <a:ext cx="1732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A60009"/>
                </a:solidFill>
              </a:rPr>
              <a:t>Ressourcen &amp; Belastungen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29C2279-2842-4645-844C-898F5541F8AA}"/>
              </a:ext>
            </a:extLst>
          </p:cNvPr>
          <p:cNvSpPr txBox="1"/>
          <p:nvPr/>
        </p:nvSpPr>
        <p:spPr>
          <a:xfrm>
            <a:off x="979046" y="3067649"/>
            <a:ext cx="1891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A60009"/>
                </a:solidFill>
              </a:rPr>
              <a:t>Sinn &amp; </a:t>
            </a:r>
            <a:r>
              <a:rPr lang="de-DE" b="1" dirty="0" smtClean="0">
                <a:solidFill>
                  <a:srgbClr val="A60009"/>
                </a:solidFill>
              </a:rPr>
              <a:t>Wertschätzung</a:t>
            </a:r>
            <a:endParaRPr lang="de-DE" b="1" dirty="0">
              <a:solidFill>
                <a:srgbClr val="A60009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DC53EF7-BC4A-4712-97C5-D6606BBECBE0}"/>
              </a:ext>
            </a:extLst>
          </p:cNvPr>
          <p:cNvSpPr txBox="1"/>
          <p:nvPr/>
        </p:nvSpPr>
        <p:spPr>
          <a:xfrm>
            <a:off x="3670547" y="3067649"/>
            <a:ext cx="1614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A60009"/>
                </a:solidFill>
              </a:rPr>
              <a:t>Digital Leadership</a:t>
            </a:r>
            <a:endParaRPr lang="en-GB" b="1" dirty="0">
              <a:solidFill>
                <a:srgbClr val="A60009"/>
              </a:solidFill>
            </a:endParaRPr>
          </a:p>
        </p:txBody>
      </p:sp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6AEE2D5A-5E3F-4EBA-B4A4-D62A6DD60BDD}"/>
              </a:ext>
            </a:extLst>
          </p:cNvPr>
          <p:cNvSpPr/>
          <p:nvPr/>
        </p:nvSpPr>
        <p:spPr>
          <a:xfrm>
            <a:off x="543245" y="1728632"/>
            <a:ext cx="403166" cy="888691"/>
          </a:xfrm>
          <a:prstGeom prst="roundRect">
            <a:avLst>
              <a:gd name="adj" fmla="val 8336"/>
            </a:avLst>
          </a:prstGeom>
          <a:solidFill>
            <a:srgbClr val="A600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8FA2C813-5417-4AE3-96EA-2BCD9A1DFEFD}"/>
              </a:ext>
            </a:extLst>
          </p:cNvPr>
          <p:cNvSpPr/>
          <p:nvPr/>
        </p:nvSpPr>
        <p:spPr>
          <a:xfrm>
            <a:off x="3222041" y="2962312"/>
            <a:ext cx="403166" cy="888691"/>
          </a:xfrm>
          <a:prstGeom prst="roundRect">
            <a:avLst>
              <a:gd name="adj" fmla="val 8336"/>
            </a:avLst>
          </a:prstGeom>
          <a:solidFill>
            <a:srgbClr val="A600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144AB0B0-623F-4D80-ACBE-32474E942C01}"/>
              </a:ext>
            </a:extLst>
          </p:cNvPr>
          <p:cNvSpPr/>
          <p:nvPr/>
        </p:nvSpPr>
        <p:spPr>
          <a:xfrm>
            <a:off x="559562" y="2962312"/>
            <a:ext cx="403166" cy="888691"/>
          </a:xfrm>
          <a:prstGeom prst="roundRect">
            <a:avLst>
              <a:gd name="adj" fmla="val 8336"/>
            </a:avLst>
          </a:prstGeom>
          <a:solidFill>
            <a:srgbClr val="A600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99D36B3E-74C0-44A3-B360-8EFB78117DCA}"/>
              </a:ext>
            </a:extLst>
          </p:cNvPr>
          <p:cNvSpPr/>
          <p:nvPr/>
        </p:nvSpPr>
        <p:spPr>
          <a:xfrm>
            <a:off x="3205723" y="1725126"/>
            <a:ext cx="403166" cy="892197"/>
          </a:xfrm>
          <a:prstGeom prst="roundRect">
            <a:avLst>
              <a:gd name="adj" fmla="val 8336"/>
            </a:avLst>
          </a:prstGeom>
          <a:solidFill>
            <a:srgbClr val="A600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: abgerundete Ecken 3">
            <a:extLst>
              <a:ext uri="{FF2B5EF4-FFF2-40B4-BE49-F238E27FC236}">
                <a16:creationId xmlns:a16="http://schemas.microsoft.com/office/drawing/2014/main" id="{A8C6B4C8-E0BB-4326-8249-9591C035806E}"/>
              </a:ext>
            </a:extLst>
          </p:cNvPr>
          <p:cNvSpPr/>
          <p:nvPr/>
        </p:nvSpPr>
        <p:spPr>
          <a:xfrm>
            <a:off x="5958518" y="2960869"/>
            <a:ext cx="2034912" cy="888691"/>
          </a:xfrm>
          <a:prstGeom prst="roundRect">
            <a:avLst>
              <a:gd name="adj" fmla="val 10099"/>
            </a:avLst>
          </a:prstGeom>
          <a:solidFill>
            <a:schemeClr val="bg1">
              <a:lumMod val="85000"/>
            </a:schemeClr>
          </a:solidFill>
          <a:ln w="38100">
            <a:solidFill>
              <a:srgbClr val="A600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1589E1EC-4607-42DD-A728-8670EA9AB46C}"/>
              </a:ext>
            </a:extLst>
          </p:cNvPr>
          <p:cNvSpPr txBox="1"/>
          <p:nvPr/>
        </p:nvSpPr>
        <p:spPr>
          <a:xfrm>
            <a:off x="6132356" y="3067649"/>
            <a:ext cx="1754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A60009"/>
                </a:solidFill>
              </a:rPr>
              <a:t>Befragung &amp; Methodik</a:t>
            </a:r>
          </a:p>
        </p:txBody>
      </p:sp>
    </p:spTree>
    <p:extLst>
      <p:ext uri="{BB962C8B-B14F-4D97-AF65-F5344CB8AC3E}">
        <p14:creationId xmlns:p14="http://schemas.microsoft.com/office/powerpoint/2010/main" val="1088568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Datenbasis und Erhebungsmethode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9361" y="1556084"/>
            <a:ext cx="8285566" cy="2347842"/>
          </a:xfrm>
        </p:spPr>
        <p:txBody>
          <a:bodyPr>
            <a:noAutofit/>
          </a:bodyPr>
          <a:lstStyle/>
          <a:p>
            <a:pPr marL="180975" indent="-180975">
              <a:spcAft>
                <a:spcPts val="1200"/>
              </a:spcAft>
            </a:pPr>
            <a:r>
              <a:rPr lang="de-DE" sz="1800" dirty="0"/>
              <a:t>Befragung von 1.800 Erwerbstätigen zwischen 18 und 69 Jahren aller Branchen</a:t>
            </a:r>
          </a:p>
          <a:p>
            <a:pPr marL="180975" indent="-180975" eaLnBrk="0" fontAlgn="base" hangingPunct="0">
              <a:spcAft>
                <a:spcPts val="1200"/>
              </a:spcAft>
            </a:pPr>
            <a:r>
              <a:rPr lang="en-GB" sz="1800" dirty="0" smtClean="0"/>
              <a:t>Computer Assisted Web Interview </a:t>
            </a:r>
            <a:r>
              <a:rPr lang="de-DE" sz="1800" dirty="0" smtClean="0"/>
              <a:t>(</a:t>
            </a:r>
            <a:r>
              <a:rPr lang="de-DE" sz="1800" dirty="0"/>
              <a:t>CAWI – </a:t>
            </a:r>
            <a:r>
              <a:rPr lang="de-DE" sz="1800" dirty="0" smtClean="0"/>
              <a:t>„</a:t>
            </a:r>
            <a:r>
              <a:rPr lang="en-GB" sz="1800" dirty="0" smtClean="0"/>
              <a:t>Online-Interviews</a:t>
            </a:r>
            <a:r>
              <a:rPr lang="de-DE" sz="1800" dirty="0" smtClean="0"/>
              <a:t>“), </a:t>
            </a:r>
            <a:r>
              <a:rPr lang="de-DE" sz="1800" dirty="0"/>
              <a:t>Erhebungszeitraum 12.11.2020 – 11.01.2021 </a:t>
            </a: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>(</a:t>
            </a:r>
            <a:r>
              <a:rPr lang="de-DE" sz="1800" i="1" dirty="0" smtClean="0"/>
              <a:t>bundesweiter </a:t>
            </a:r>
            <a:r>
              <a:rPr lang="de-DE" sz="1800" i="1" dirty="0" err="1"/>
              <a:t>coronabedingter</a:t>
            </a:r>
            <a:r>
              <a:rPr lang="de-DE" sz="1800" i="1" dirty="0"/>
              <a:t> </a:t>
            </a:r>
            <a:r>
              <a:rPr lang="en-GB" sz="1800" i="1" dirty="0" smtClean="0"/>
              <a:t>Lockdown</a:t>
            </a:r>
            <a:r>
              <a:rPr lang="de-DE" sz="1800" i="1" dirty="0" smtClean="0"/>
              <a:t>)</a:t>
            </a:r>
            <a:endParaRPr lang="de-DE" sz="1800" i="1" dirty="0"/>
          </a:p>
          <a:p>
            <a:pPr marL="180975" indent="-180975" eaLnBrk="0" fontAlgn="base" hangingPunct="0">
              <a:spcAft>
                <a:spcPts val="1200"/>
              </a:spcAft>
            </a:pPr>
            <a:r>
              <a:rPr lang="de-DE" sz="1800" dirty="0"/>
              <a:t>15 soziodemografische Merkmale (u. a. Alter, Geschlecht, Bildung, Arbeitsverhältnis, Unternehmensgröße, Führungsverantwortung, Branche)</a:t>
            </a:r>
          </a:p>
          <a:p>
            <a:pPr marL="180975" indent="-180975" eaLnBrk="0" fontAlgn="base" hangingPunct="0">
              <a:spcAft>
                <a:spcPts val="1200"/>
              </a:spcAft>
            </a:pPr>
            <a:r>
              <a:rPr lang="de-DE" sz="1800" dirty="0"/>
              <a:t>Skala 1 (trifft ganz und gar nicht zu) </a:t>
            </a:r>
            <a:r>
              <a:rPr lang="de-DE" sz="1800" dirty="0" smtClean="0"/>
              <a:t>bis 6 </a:t>
            </a:r>
            <a:r>
              <a:rPr lang="de-DE" sz="1800" dirty="0"/>
              <a:t>(trifft voll und ganz zu) </a:t>
            </a:r>
          </a:p>
          <a:p>
            <a:pPr marL="0" indent="0" eaLnBrk="0" fontAlgn="base" hangingPunct="0">
              <a:spcAft>
                <a:spcPts val="1200"/>
              </a:spcAft>
              <a:buNone/>
            </a:pPr>
            <a:endParaRPr lang="de-DE" sz="1800" dirty="0"/>
          </a:p>
        </p:txBody>
      </p:sp>
      <p:sp>
        <p:nvSpPr>
          <p:cNvPr id="2050" name="AutoShape 2" descr="Bildergebnis für arbeit 4.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7611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61A9E5-F2CB-4612-89D9-DB1BFCDD2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Erhebungszeitraum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D755F9-C471-4EE4-88E0-AD671ECA4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sz="1800" dirty="0"/>
              <a:t>ursprüngliche Erhebung: </a:t>
            </a:r>
            <a:r>
              <a:rPr lang="de-DE" sz="1800" dirty="0" err="1"/>
              <a:t>iga.Barometer</a:t>
            </a:r>
            <a:r>
              <a:rPr lang="de-DE" sz="1800" dirty="0"/>
              <a:t> 2019 (</a:t>
            </a:r>
            <a:r>
              <a:rPr lang="de-DE" sz="1800" dirty="0">
                <a:hlinkClick r:id="rId2"/>
              </a:rPr>
              <a:t>www.iga-info.de</a:t>
            </a:r>
            <a:r>
              <a:rPr lang="de-DE" sz="1800" dirty="0"/>
              <a:t>) im April </a:t>
            </a:r>
            <a:r>
              <a:rPr lang="de-DE" sz="1800" dirty="0" smtClean="0"/>
              <a:t>2019</a:t>
            </a:r>
            <a:endParaRPr lang="de-DE" sz="1800" dirty="0"/>
          </a:p>
          <a:p>
            <a:pPr>
              <a:spcAft>
                <a:spcPts val="600"/>
              </a:spcAft>
            </a:pPr>
            <a:r>
              <a:rPr lang="de-DE" sz="1800" dirty="0"/>
              <a:t>Nacherhebung im Januar 2021, in einer Phase des </a:t>
            </a:r>
            <a:r>
              <a:rPr lang="de-DE" sz="1800" dirty="0" err="1"/>
              <a:t>coronabedingten</a:t>
            </a:r>
            <a:r>
              <a:rPr lang="de-DE" sz="1800" dirty="0"/>
              <a:t> bundesweiten </a:t>
            </a:r>
            <a:r>
              <a:rPr lang="de-DE" sz="1800" dirty="0" smtClean="0"/>
              <a:t>Lockdown: </a:t>
            </a:r>
            <a:endParaRPr lang="de-DE" sz="1800" dirty="0"/>
          </a:p>
          <a:p>
            <a:pPr lvl="1"/>
            <a:r>
              <a:rPr lang="de-DE" dirty="0" smtClean="0"/>
              <a:t>Appell an </a:t>
            </a:r>
            <a:r>
              <a:rPr lang="de-DE" dirty="0"/>
              <a:t>die </a:t>
            </a:r>
            <a:r>
              <a:rPr lang="de-DE" dirty="0" smtClean="0"/>
              <a:t>Betriebe, </a:t>
            </a:r>
            <a:r>
              <a:rPr lang="de-DE" dirty="0"/>
              <a:t>Arbeiten soweit wie möglich ins Homeoffice zu </a:t>
            </a:r>
            <a:r>
              <a:rPr lang="de-DE" dirty="0" smtClean="0"/>
              <a:t>verlagern </a:t>
            </a:r>
          </a:p>
          <a:p>
            <a:pPr lvl="1"/>
            <a:r>
              <a:rPr lang="de-DE" dirty="0" smtClean="0"/>
              <a:t>jedoch keine </a:t>
            </a:r>
            <a:r>
              <a:rPr lang="de-DE" dirty="0"/>
              <a:t>gesetzliche </a:t>
            </a:r>
            <a:r>
              <a:rPr lang="de-DE" dirty="0" smtClean="0"/>
              <a:t>Verpflichtung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932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Merkmale des Datensatzes</a:t>
            </a:r>
            <a:br>
              <a:rPr lang="de-DE" dirty="0"/>
            </a:br>
            <a:endParaRPr lang="de-DE" i="1" dirty="0"/>
          </a:p>
        </p:txBody>
      </p:sp>
      <p:sp>
        <p:nvSpPr>
          <p:cNvPr id="2050" name="AutoShape 2" descr="Bildergebnis für arbeit 4.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585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70D75F-0987-4E6F-91D2-7AA8E117E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9953"/>
            <a:ext cx="6111680" cy="1042702"/>
          </a:xfrm>
        </p:spPr>
        <p:txBody>
          <a:bodyPr/>
          <a:lstStyle/>
          <a:p>
            <a:r>
              <a:rPr lang="de-DE" dirty="0"/>
              <a:t>Basiswerte (2021)</a:t>
            </a:r>
          </a:p>
        </p:txBody>
      </p:sp>
      <p:grpSp>
        <p:nvGrpSpPr>
          <p:cNvPr id="3" name="Gruppieren 2" descr="Die Stichprobengröße der Befragung betrug1800 Personen, darunter 50 Prozent Männer und 50 Prozent Frauen. Davon waren 518 Personen (28,8 Prozent) Führungskräfte. Die Altersgruppen verteilten sich wie folgt:  18 bis 24 Jahre = 4,3 Prozent; 25 bis 34 Jahre = 18,3 Prozent; 35 bis 44 Jahre = 20,3 Prozent; 45 bis 54 Jahre = 26,5 Prozent; 55 bis 69 Jahre = 30,6 Prozent." title="Basiswerte 2021"/>
          <p:cNvGrpSpPr/>
          <p:nvPr/>
        </p:nvGrpSpPr>
        <p:grpSpPr>
          <a:xfrm>
            <a:off x="457200" y="1252793"/>
            <a:ext cx="7532244" cy="3177586"/>
            <a:chOff x="457200" y="1252793"/>
            <a:chExt cx="7532244" cy="3177586"/>
          </a:xfrm>
        </p:grpSpPr>
        <p:grpSp>
          <p:nvGrpSpPr>
            <p:cNvPr id="147" name="Gruppieren 146">
              <a:extLst>
                <a:ext uri="{FF2B5EF4-FFF2-40B4-BE49-F238E27FC236}">
                  <a16:creationId xmlns:a16="http://schemas.microsoft.com/office/drawing/2014/main" id="{E5DC5624-B7D4-4A48-AEED-62DFDD4F51F0}"/>
                </a:ext>
              </a:extLst>
            </p:cNvPr>
            <p:cNvGrpSpPr/>
            <p:nvPr/>
          </p:nvGrpSpPr>
          <p:grpSpPr>
            <a:xfrm>
              <a:off x="5020999" y="1543415"/>
              <a:ext cx="2968445" cy="1839362"/>
              <a:chOff x="248055" y="2571750"/>
              <a:chExt cx="2893701" cy="1958372"/>
            </a:xfrm>
          </p:grpSpPr>
          <p:sp>
            <p:nvSpPr>
              <p:cNvPr id="145" name="Rechteck: abgerundete Ecken 144">
                <a:extLst>
                  <a:ext uri="{FF2B5EF4-FFF2-40B4-BE49-F238E27FC236}">
                    <a16:creationId xmlns:a16="http://schemas.microsoft.com/office/drawing/2014/main" id="{AAC42C60-6C9B-4F0B-AB96-E421E2673EAA}"/>
                  </a:ext>
                </a:extLst>
              </p:cNvPr>
              <p:cNvSpPr/>
              <p:nvPr/>
            </p:nvSpPr>
            <p:spPr>
              <a:xfrm>
                <a:off x="248055" y="2571750"/>
                <a:ext cx="2893701" cy="1958372"/>
              </a:xfrm>
              <a:prstGeom prst="roundRect">
                <a:avLst>
                  <a:gd name="adj" fmla="val 6733"/>
                </a:avLst>
              </a:prstGeom>
              <a:solidFill>
                <a:schemeClr val="bg1">
                  <a:lumMod val="95000"/>
                </a:schemeClr>
              </a:solidFill>
              <a:ln w="19050">
                <a:solidFill>
                  <a:srgbClr val="A60009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grpSp>
            <p:nvGrpSpPr>
              <p:cNvPr id="144" name="Gruppieren 143">
                <a:extLst>
                  <a:ext uri="{FF2B5EF4-FFF2-40B4-BE49-F238E27FC236}">
                    <a16:creationId xmlns:a16="http://schemas.microsoft.com/office/drawing/2014/main" id="{49D61DB2-B9D0-41B5-9FEE-74590D12207A}"/>
                  </a:ext>
                </a:extLst>
              </p:cNvPr>
              <p:cNvGrpSpPr/>
              <p:nvPr/>
            </p:nvGrpSpPr>
            <p:grpSpPr>
              <a:xfrm>
                <a:off x="321486" y="2705743"/>
                <a:ext cx="2669848" cy="1803022"/>
                <a:chOff x="321486" y="2705743"/>
                <a:chExt cx="2669848" cy="1803022"/>
              </a:xfrm>
            </p:grpSpPr>
            <p:graphicFrame>
              <p:nvGraphicFramePr>
                <p:cNvPr id="141" name="Diagramm 140">
                  <a:extLst>
                    <a:ext uri="{FF2B5EF4-FFF2-40B4-BE49-F238E27FC236}">
                      <a16:creationId xmlns:a16="http://schemas.microsoft.com/office/drawing/2014/main" id="{2BB95E41-8515-40B3-873B-A7D88DCD3F85}"/>
                    </a:ext>
                  </a:extLst>
                </p:cNvPr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3755092088"/>
                    </p:ext>
                  </p:extLst>
                </p:nvPr>
              </p:nvGraphicFramePr>
              <p:xfrm>
                <a:off x="547177" y="2705743"/>
                <a:ext cx="2444157" cy="1647414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  <p:sp>
              <p:nvSpPr>
                <p:cNvPr id="142" name="Textfeld 141">
                  <a:extLst>
                    <a:ext uri="{FF2B5EF4-FFF2-40B4-BE49-F238E27FC236}">
                      <a16:creationId xmlns:a16="http://schemas.microsoft.com/office/drawing/2014/main" id="{71E7EF1F-BB71-4BCE-A1CC-92D641BD2181}"/>
                    </a:ext>
                  </a:extLst>
                </p:cNvPr>
                <p:cNvSpPr txBox="1"/>
                <p:nvPr/>
              </p:nvSpPr>
              <p:spPr>
                <a:xfrm rot="16200000">
                  <a:off x="10247" y="3335837"/>
                  <a:ext cx="884464" cy="261986"/>
                </a:xfrm>
                <a:prstGeom prst="rect">
                  <a:avLst/>
                </a:prstGeom>
                <a:noFill/>
                <a:ln w="1905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de-DE"/>
                  </a:defPPr>
                  <a:lvl1pPr algn="ctr">
                    <a:defRPr>
                      <a:solidFill>
                        <a:schemeClr val="lt1"/>
                      </a:solidFill>
                    </a:defRPr>
                  </a:lvl1pPr>
                  <a:lvl2pPr>
                    <a:defRPr>
                      <a:solidFill>
                        <a:schemeClr val="lt1"/>
                      </a:solidFill>
                    </a:defRPr>
                  </a:lvl2pPr>
                  <a:lvl3pPr>
                    <a:defRPr>
                      <a:solidFill>
                        <a:schemeClr val="lt1"/>
                      </a:solidFill>
                    </a:defRPr>
                  </a:lvl3pPr>
                  <a:lvl4pPr>
                    <a:defRPr>
                      <a:solidFill>
                        <a:schemeClr val="lt1"/>
                      </a:solidFill>
                    </a:defRPr>
                  </a:lvl4pPr>
                  <a:lvl5pPr>
                    <a:defRPr>
                      <a:solidFill>
                        <a:schemeClr val="lt1"/>
                      </a:solidFill>
                    </a:defRPr>
                  </a:lvl5pPr>
                  <a:lvl6pPr>
                    <a:defRPr>
                      <a:solidFill>
                        <a:schemeClr val="lt1"/>
                      </a:solidFill>
                    </a:defRPr>
                  </a:lvl6pPr>
                  <a:lvl7pPr>
                    <a:defRPr>
                      <a:solidFill>
                        <a:schemeClr val="lt1"/>
                      </a:solidFill>
                    </a:defRPr>
                  </a:lvl7pPr>
                  <a:lvl8pPr>
                    <a:defRPr>
                      <a:solidFill>
                        <a:schemeClr val="lt1"/>
                      </a:solidFill>
                    </a:defRPr>
                  </a:lvl8pPr>
                  <a:lvl9pPr>
                    <a:defRPr>
                      <a:solidFill>
                        <a:schemeClr val="lt1"/>
                      </a:solidFill>
                    </a:defRPr>
                  </a:lvl9pPr>
                </a:lstStyle>
                <a:p>
                  <a:r>
                    <a:rPr lang="de-DE" sz="1200" dirty="0">
                      <a:solidFill>
                        <a:schemeClr val="tx1"/>
                      </a:solidFill>
                    </a:rPr>
                    <a:t>Prozent</a:t>
                  </a:r>
                </a:p>
              </p:txBody>
            </p:sp>
            <p:sp>
              <p:nvSpPr>
                <p:cNvPr id="143" name="Textfeld 142">
                  <a:extLst>
                    <a:ext uri="{FF2B5EF4-FFF2-40B4-BE49-F238E27FC236}">
                      <a16:creationId xmlns:a16="http://schemas.microsoft.com/office/drawing/2014/main" id="{C0C5094E-18CB-459C-BE0D-547299D5F8A2}"/>
                    </a:ext>
                  </a:extLst>
                </p:cNvPr>
                <p:cNvSpPr txBox="1"/>
                <p:nvPr/>
              </p:nvSpPr>
              <p:spPr>
                <a:xfrm>
                  <a:off x="1554577" y="4262543"/>
                  <a:ext cx="524503" cy="246222"/>
                </a:xfrm>
                <a:prstGeom prst="rect">
                  <a:avLst/>
                </a:prstGeom>
                <a:noFill/>
                <a:ln w="1905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de-DE"/>
                  </a:defPPr>
                  <a:lvl1pPr algn="ctr">
                    <a:defRPr sz="1050">
                      <a:solidFill>
                        <a:schemeClr val="tx1"/>
                      </a:solidFill>
                    </a:defRPr>
                  </a:lvl1pPr>
                </a:lstStyle>
                <a:p>
                  <a:r>
                    <a:rPr lang="de-DE" sz="1200" dirty="0" smtClean="0"/>
                    <a:t>Alter</a:t>
                  </a:r>
                  <a:endParaRPr lang="de-DE" sz="1200" dirty="0"/>
                </a:p>
              </p:txBody>
            </p:sp>
          </p:grpSp>
        </p:grpSp>
        <p:grpSp>
          <p:nvGrpSpPr>
            <p:cNvPr id="6" name="Gruppieren 5"/>
            <p:cNvGrpSpPr/>
            <p:nvPr/>
          </p:nvGrpSpPr>
          <p:grpSpPr>
            <a:xfrm>
              <a:off x="5007061" y="3512502"/>
              <a:ext cx="2491568" cy="917877"/>
              <a:chOff x="5344042" y="3416458"/>
              <a:chExt cx="2491568" cy="917877"/>
            </a:xfrm>
          </p:grpSpPr>
          <p:sp>
            <p:nvSpPr>
              <p:cNvPr id="151" name="Rechteck: abgerundete Ecken 150">
                <a:extLst>
                  <a:ext uri="{FF2B5EF4-FFF2-40B4-BE49-F238E27FC236}">
                    <a16:creationId xmlns:a16="http://schemas.microsoft.com/office/drawing/2014/main" id="{CE96C448-4BD5-4C82-A766-90CF92ED7304}"/>
                  </a:ext>
                </a:extLst>
              </p:cNvPr>
              <p:cNvSpPr/>
              <p:nvPr/>
            </p:nvSpPr>
            <p:spPr>
              <a:xfrm>
                <a:off x="5395201" y="3416458"/>
                <a:ext cx="2409386" cy="888691"/>
              </a:xfrm>
              <a:prstGeom prst="roundRect">
                <a:avLst>
                  <a:gd name="adj" fmla="val 10099"/>
                </a:avLst>
              </a:prstGeom>
              <a:solidFill>
                <a:schemeClr val="bg1">
                  <a:lumMod val="95000"/>
                </a:schemeClr>
              </a:solidFill>
              <a:ln w="19050">
                <a:solidFill>
                  <a:srgbClr val="A60009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pic>
            <p:nvPicPr>
              <p:cNvPr id="149" name="Grafik 148" descr="Büroarbeiter">
                <a:extLst>
                  <a:ext uri="{FF2B5EF4-FFF2-40B4-BE49-F238E27FC236}">
                    <a16:creationId xmlns:a16="http://schemas.microsoft.com/office/drawing/2014/main" id="{CE7E9F4D-DF9B-4CBA-AEDF-69D2BE804E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=""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5344042" y="3419935"/>
                <a:ext cx="914400" cy="914400"/>
              </a:xfrm>
              <a:prstGeom prst="rect">
                <a:avLst/>
              </a:prstGeom>
            </p:spPr>
          </p:pic>
          <p:sp>
            <p:nvSpPr>
              <p:cNvPr id="150" name="Textfeld 149">
                <a:extLst>
                  <a:ext uri="{FF2B5EF4-FFF2-40B4-BE49-F238E27FC236}">
                    <a16:creationId xmlns:a16="http://schemas.microsoft.com/office/drawing/2014/main" id="{CA0610D6-D463-405A-98A2-36664055CAE9}"/>
                  </a:ext>
                </a:extLst>
              </p:cNvPr>
              <p:cNvSpPr txBox="1"/>
              <p:nvPr/>
            </p:nvSpPr>
            <p:spPr>
              <a:xfrm>
                <a:off x="6099237" y="3460695"/>
                <a:ext cx="1736373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518 </a:t>
                </a:r>
              </a:p>
              <a:p>
                <a:r>
                  <a:rPr lang="de-DE" dirty="0" smtClean="0"/>
                  <a:t>Führungskräfte</a:t>
                </a:r>
              </a:p>
              <a:p>
                <a:r>
                  <a:rPr lang="de-DE" sz="1200" b="1" dirty="0">
                    <a:solidFill>
                      <a:srgbClr val="A60009"/>
                    </a:solidFill>
                  </a:rPr>
                  <a:t>28,8%</a:t>
                </a:r>
              </a:p>
            </p:txBody>
          </p:sp>
        </p:grpSp>
        <p:cxnSp>
          <p:nvCxnSpPr>
            <p:cNvPr id="157" name="Gerade Verbindung mit Pfeil 156">
              <a:extLst>
                <a:ext uri="{FF2B5EF4-FFF2-40B4-BE49-F238E27FC236}">
                  <a16:creationId xmlns:a16="http://schemas.microsoft.com/office/drawing/2014/main" id="{A8F43DC6-CC0B-43E7-B681-575A516BE2AB}"/>
                </a:ext>
              </a:extLst>
            </p:cNvPr>
            <p:cNvCxnSpPr>
              <a:cxnSpLocks/>
            </p:cNvCxnSpPr>
            <p:nvPr/>
          </p:nvCxnSpPr>
          <p:spPr>
            <a:xfrm>
              <a:off x="4116093" y="3433581"/>
              <a:ext cx="859945" cy="33801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Gerade Verbindung mit Pfeil 158">
              <a:extLst>
                <a:ext uri="{FF2B5EF4-FFF2-40B4-BE49-F238E27FC236}">
                  <a16:creationId xmlns:a16="http://schemas.microsoft.com/office/drawing/2014/main" id="{E2CC8F91-CE65-488D-BEF7-5F5D6636AA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2338" y="2508786"/>
              <a:ext cx="848991" cy="40751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uppieren 4"/>
            <p:cNvGrpSpPr/>
            <p:nvPr/>
          </p:nvGrpSpPr>
          <p:grpSpPr>
            <a:xfrm>
              <a:off x="457200" y="1252793"/>
              <a:ext cx="3587730" cy="3117061"/>
              <a:chOff x="430310" y="1196645"/>
              <a:chExt cx="3587730" cy="3117061"/>
            </a:xfrm>
          </p:grpSpPr>
          <p:sp>
            <p:nvSpPr>
              <p:cNvPr id="129" name="Rechteck: abgerundete Ecken 128">
                <a:extLst>
                  <a:ext uri="{FF2B5EF4-FFF2-40B4-BE49-F238E27FC236}">
                    <a16:creationId xmlns:a16="http://schemas.microsoft.com/office/drawing/2014/main" id="{C6562EEA-11AC-4D06-9A7C-EF38D0E0E21F}"/>
                  </a:ext>
                </a:extLst>
              </p:cNvPr>
              <p:cNvSpPr/>
              <p:nvPr/>
            </p:nvSpPr>
            <p:spPr>
              <a:xfrm>
                <a:off x="545260" y="1196645"/>
                <a:ext cx="3400776" cy="3117061"/>
              </a:xfrm>
              <a:prstGeom prst="roundRect">
                <a:avLst>
                  <a:gd name="adj" fmla="val 4315"/>
                </a:avLst>
              </a:prstGeom>
              <a:solidFill>
                <a:schemeClr val="bg1">
                  <a:lumMod val="95000"/>
                </a:schemeClr>
              </a:solidFill>
              <a:ln w="19050">
                <a:solidFill>
                  <a:srgbClr val="A60009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0" name="Rechteck 129">
                <a:extLst>
                  <a:ext uri="{FF2B5EF4-FFF2-40B4-BE49-F238E27FC236}">
                    <a16:creationId xmlns:a16="http://schemas.microsoft.com/office/drawing/2014/main" id="{87C68D30-3456-44AE-BA8D-8FF0CC736103}"/>
                  </a:ext>
                </a:extLst>
              </p:cNvPr>
              <p:cNvSpPr/>
              <p:nvPr/>
            </p:nvSpPr>
            <p:spPr>
              <a:xfrm>
                <a:off x="552187" y="3249808"/>
                <a:ext cx="3400776" cy="306188"/>
              </a:xfrm>
              <a:prstGeom prst="rect">
                <a:avLst/>
              </a:prstGeom>
              <a:solidFill>
                <a:srgbClr val="A60009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1" name="Textfeld 130">
                <a:extLst>
                  <a:ext uri="{FF2B5EF4-FFF2-40B4-BE49-F238E27FC236}">
                    <a16:creationId xmlns:a16="http://schemas.microsoft.com/office/drawing/2014/main" id="{14B77096-CB86-40E6-A343-9F7BDBC83BC2}"/>
                  </a:ext>
                </a:extLst>
              </p:cNvPr>
              <p:cNvSpPr txBox="1"/>
              <p:nvPr/>
            </p:nvSpPr>
            <p:spPr>
              <a:xfrm>
                <a:off x="526252" y="3223602"/>
                <a:ext cx="127019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400" b="1" dirty="0">
                    <a:solidFill>
                      <a:schemeClr val="bg1"/>
                    </a:solidFill>
                  </a:rPr>
                  <a:t>N = 1.800    </a:t>
                </a:r>
              </a:p>
            </p:txBody>
          </p:sp>
          <p:pic>
            <p:nvPicPr>
              <p:cNvPr id="479" name="Grafik 478" descr="Mann">
                <a:extLst>
                  <a:ext uri="{FF2B5EF4-FFF2-40B4-BE49-F238E27FC236}">
                    <a16:creationId xmlns:a16="http://schemas.microsoft.com/office/drawing/2014/main" id="{8680FCA8-91E1-470F-A52A-896F06BA16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106900" y="1245883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81" name="Grafik 480" descr="Frau">
                <a:extLst>
                  <a:ext uri="{FF2B5EF4-FFF2-40B4-BE49-F238E27FC236}">
                    <a16:creationId xmlns:a16="http://schemas.microsoft.com/office/drawing/2014/main" id="{BE3A38C3-7ED4-4527-A676-69C949ED88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444926" y="1233414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482" name="Grafik 481" descr="Frau">
                <a:extLst>
                  <a:ext uri="{FF2B5EF4-FFF2-40B4-BE49-F238E27FC236}">
                    <a16:creationId xmlns:a16="http://schemas.microsoft.com/office/drawing/2014/main" id="{92B555E9-6CAB-449A-AF1B-7CAF17554E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764444" y="1233414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483" name="Grafik 482" descr="Frau">
                <a:extLst>
                  <a:ext uri="{FF2B5EF4-FFF2-40B4-BE49-F238E27FC236}">
                    <a16:creationId xmlns:a16="http://schemas.microsoft.com/office/drawing/2014/main" id="{2FAF9A9C-B5D1-43E2-9730-EE22CEC6369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083962" y="1233414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484" name="Grafik 483" descr="Frau">
                <a:extLst>
                  <a:ext uri="{FF2B5EF4-FFF2-40B4-BE49-F238E27FC236}">
                    <a16:creationId xmlns:a16="http://schemas.microsoft.com/office/drawing/2014/main" id="{5803C884-3248-4FA1-BCCD-078F8608C8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403480" y="1233414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485" name="Grafik 484" descr="Frau">
                <a:extLst>
                  <a:ext uri="{FF2B5EF4-FFF2-40B4-BE49-F238E27FC236}">
                    <a16:creationId xmlns:a16="http://schemas.microsoft.com/office/drawing/2014/main" id="{04D68FEC-913F-4FB4-89EC-F17D5073AD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722998" y="1233414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486" name="Grafik 485" descr="Mann">
                <a:extLst>
                  <a:ext uri="{FF2B5EF4-FFF2-40B4-BE49-F238E27FC236}">
                    <a16:creationId xmlns:a16="http://schemas.microsoft.com/office/drawing/2014/main" id="{812ACAD5-DD29-49E8-AE25-9B3C04F243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424109" y="1245883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87" name="Grafik 486" descr="Mann">
                <a:extLst>
                  <a:ext uri="{FF2B5EF4-FFF2-40B4-BE49-F238E27FC236}">
                    <a16:creationId xmlns:a16="http://schemas.microsoft.com/office/drawing/2014/main" id="{D4D892A3-5BD5-40FE-879C-D3CAC60D52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732089" y="1245883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88" name="Grafik 487" descr="Mann">
                <a:extLst>
                  <a:ext uri="{FF2B5EF4-FFF2-40B4-BE49-F238E27FC236}">
                    <a16:creationId xmlns:a16="http://schemas.microsoft.com/office/drawing/2014/main" id="{99442F28-ED0B-44EF-89AE-16E07C2932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068718" y="1245883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89" name="Grafik 488" descr="Mann">
                <a:extLst>
                  <a:ext uri="{FF2B5EF4-FFF2-40B4-BE49-F238E27FC236}">
                    <a16:creationId xmlns:a16="http://schemas.microsoft.com/office/drawing/2014/main" id="{B62753BF-C773-40AC-B22F-162AF914D4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384207" y="1245883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90" name="Grafik 489" descr="Mann">
                <a:extLst>
                  <a:ext uri="{FF2B5EF4-FFF2-40B4-BE49-F238E27FC236}">
                    <a16:creationId xmlns:a16="http://schemas.microsoft.com/office/drawing/2014/main" id="{9A6F2C9D-EBC5-4895-A0D4-F572B46A32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105875" y="1876967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91" name="Grafik 490" descr="Mann">
                <a:extLst>
                  <a:ext uri="{FF2B5EF4-FFF2-40B4-BE49-F238E27FC236}">
                    <a16:creationId xmlns:a16="http://schemas.microsoft.com/office/drawing/2014/main" id="{30D0BECD-3BFC-47AD-ADF4-D6140EE2E4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423084" y="1876967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92" name="Grafik 491" descr="Mann">
                <a:extLst>
                  <a:ext uri="{FF2B5EF4-FFF2-40B4-BE49-F238E27FC236}">
                    <a16:creationId xmlns:a16="http://schemas.microsoft.com/office/drawing/2014/main" id="{448CC72B-3D34-47A4-895A-A110B4A664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731064" y="1876967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93" name="Grafik 492" descr="Mann">
                <a:extLst>
                  <a:ext uri="{FF2B5EF4-FFF2-40B4-BE49-F238E27FC236}">
                    <a16:creationId xmlns:a16="http://schemas.microsoft.com/office/drawing/2014/main" id="{E2DD2B73-B0E2-44F3-8F85-73C387502D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067693" y="1876967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94" name="Grafik 493" descr="Mann">
                <a:extLst>
                  <a:ext uri="{FF2B5EF4-FFF2-40B4-BE49-F238E27FC236}">
                    <a16:creationId xmlns:a16="http://schemas.microsoft.com/office/drawing/2014/main" id="{51F4B3FE-77AC-4B98-9EB2-B2346D806A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383182" y="1876967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95" name="Grafik 494" descr="Mann">
                <a:extLst>
                  <a:ext uri="{FF2B5EF4-FFF2-40B4-BE49-F238E27FC236}">
                    <a16:creationId xmlns:a16="http://schemas.microsoft.com/office/drawing/2014/main" id="{0A451661-F150-4659-B6F8-4A48387725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068028" y="2544873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96" name="Grafik 495" descr="Mann">
                <a:extLst>
                  <a:ext uri="{FF2B5EF4-FFF2-40B4-BE49-F238E27FC236}">
                    <a16:creationId xmlns:a16="http://schemas.microsoft.com/office/drawing/2014/main" id="{5425BB54-4646-41DE-AD6C-FA48CB9ABC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422059" y="2544873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97" name="Grafik 496" descr="Mann">
                <a:extLst>
                  <a:ext uri="{FF2B5EF4-FFF2-40B4-BE49-F238E27FC236}">
                    <a16:creationId xmlns:a16="http://schemas.microsoft.com/office/drawing/2014/main" id="{247C13CC-4C53-4E83-8861-C2BAFCB139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730039" y="2544873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98" name="Grafik 497" descr="Mann">
                <a:extLst>
                  <a:ext uri="{FF2B5EF4-FFF2-40B4-BE49-F238E27FC236}">
                    <a16:creationId xmlns:a16="http://schemas.microsoft.com/office/drawing/2014/main" id="{8E45DBE8-6A47-467B-B863-0E9D21E58C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066668" y="2544873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499" name="Grafik 498" descr="Mann">
                <a:extLst>
                  <a:ext uri="{FF2B5EF4-FFF2-40B4-BE49-F238E27FC236}">
                    <a16:creationId xmlns:a16="http://schemas.microsoft.com/office/drawing/2014/main" id="{A8187328-BC81-47A0-975E-0EB87FCCFE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382157" y="2544873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500" name="Grafik 499" descr="Frau">
                <a:extLst>
                  <a:ext uri="{FF2B5EF4-FFF2-40B4-BE49-F238E27FC236}">
                    <a16:creationId xmlns:a16="http://schemas.microsoft.com/office/drawing/2014/main" id="{B6117917-7DB3-4B02-BC1D-9C212B46D2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437618" y="1891508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01" name="Grafik 500" descr="Frau">
                <a:extLst>
                  <a:ext uri="{FF2B5EF4-FFF2-40B4-BE49-F238E27FC236}">
                    <a16:creationId xmlns:a16="http://schemas.microsoft.com/office/drawing/2014/main" id="{6BB5C13B-E172-4F36-BA48-C7C5E92216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757136" y="1891508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02" name="Grafik 501" descr="Frau">
                <a:extLst>
                  <a:ext uri="{FF2B5EF4-FFF2-40B4-BE49-F238E27FC236}">
                    <a16:creationId xmlns:a16="http://schemas.microsoft.com/office/drawing/2014/main" id="{2A798B59-8192-4D4F-A10F-31AC5E3987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076654" y="1891508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03" name="Grafik 502" descr="Frau">
                <a:extLst>
                  <a:ext uri="{FF2B5EF4-FFF2-40B4-BE49-F238E27FC236}">
                    <a16:creationId xmlns:a16="http://schemas.microsoft.com/office/drawing/2014/main" id="{A1129C45-4CB8-46B8-BC93-65E70B13B8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396172" y="1891508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04" name="Grafik 503" descr="Frau">
                <a:extLst>
                  <a:ext uri="{FF2B5EF4-FFF2-40B4-BE49-F238E27FC236}">
                    <a16:creationId xmlns:a16="http://schemas.microsoft.com/office/drawing/2014/main" id="{BDB1A9C1-7BEF-467A-BE67-FDF57AFD7D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715690" y="1891508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05" name="Grafik 504" descr="Frau">
                <a:extLst>
                  <a:ext uri="{FF2B5EF4-FFF2-40B4-BE49-F238E27FC236}">
                    <a16:creationId xmlns:a16="http://schemas.microsoft.com/office/drawing/2014/main" id="{449AD12B-44B1-4BB3-B9D8-8E01E614B7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430310" y="2549602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06" name="Grafik 505" descr="Frau">
                <a:extLst>
                  <a:ext uri="{FF2B5EF4-FFF2-40B4-BE49-F238E27FC236}">
                    <a16:creationId xmlns:a16="http://schemas.microsoft.com/office/drawing/2014/main" id="{59689E4B-7602-44E3-B446-BC6B70279A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749828" y="2549602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07" name="Grafik 506" descr="Frau">
                <a:extLst>
                  <a:ext uri="{FF2B5EF4-FFF2-40B4-BE49-F238E27FC236}">
                    <a16:creationId xmlns:a16="http://schemas.microsoft.com/office/drawing/2014/main" id="{C0E7AF29-3BFE-4EF2-8ACD-01AE4909FD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069346" y="2549602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08" name="Grafik 507" descr="Frau">
                <a:extLst>
                  <a:ext uri="{FF2B5EF4-FFF2-40B4-BE49-F238E27FC236}">
                    <a16:creationId xmlns:a16="http://schemas.microsoft.com/office/drawing/2014/main" id="{6906E371-70D1-4919-8273-6D8C4627E9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388864" y="2549602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09" name="Grafik 508" descr="Frau">
                <a:extLst>
                  <a:ext uri="{FF2B5EF4-FFF2-40B4-BE49-F238E27FC236}">
                    <a16:creationId xmlns:a16="http://schemas.microsoft.com/office/drawing/2014/main" id="{3862623A-35CB-4CC8-9789-14E12DF236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708382" y="2549602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12" name="Grafik 511" descr="Mann">
                <a:extLst>
                  <a:ext uri="{FF2B5EF4-FFF2-40B4-BE49-F238E27FC236}">
                    <a16:creationId xmlns:a16="http://schemas.microsoft.com/office/drawing/2014/main" id="{53741079-9554-48A4-A1FD-CF2BA55DC0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109962" y="3593268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513" name="Grafik 512" descr="Mann">
                <a:extLst>
                  <a:ext uri="{FF2B5EF4-FFF2-40B4-BE49-F238E27FC236}">
                    <a16:creationId xmlns:a16="http://schemas.microsoft.com/office/drawing/2014/main" id="{A195E659-E201-4DFE-A981-36B327631B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427171" y="3593268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514" name="Grafik 513" descr="Mann">
                <a:extLst>
                  <a:ext uri="{FF2B5EF4-FFF2-40B4-BE49-F238E27FC236}">
                    <a16:creationId xmlns:a16="http://schemas.microsoft.com/office/drawing/2014/main" id="{29536C8B-3049-4F6E-ACD9-A07C10F69A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2735151" y="3593268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515" name="Grafik 514" descr="Mann">
                <a:extLst>
                  <a:ext uri="{FF2B5EF4-FFF2-40B4-BE49-F238E27FC236}">
                    <a16:creationId xmlns:a16="http://schemas.microsoft.com/office/drawing/2014/main" id="{37D2F5FB-EF27-43BD-8536-E14C04E75F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071780" y="3593268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516" name="Grafik 515" descr="Mann">
                <a:extLst>
                  <a:ext uri="{FF2B5EF4-FFF2-40B4-BE49-F238E27FC236}">
                    <a16:creationId xmlns:a16="http://schemas.microsoft.com/office/drawing/2014/main" id="{8CDF2A4C-086D-41E9-B12E-8A2C59457B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387269" y="3593268"/>
                <a:ext cx="626861" cy="626861"/>
              </a:xfrm>
              <a:prstGeom prst="rect">
                <a:avLst/>
              </a:prstGeom>
            </p:spPr>
          </p:pic>
          <p:pic>
            <p:nvPicPr>
              <p:cNvPr id="517" name="Grafik 516" descr="Frau">
                <a:extLst>
                  <a:ext uri="{FF2B5EF4-FFF2-40B4-BE49-F238E27FC236}">
                    <a16:creationId xmlns:a16="http://schemas.microsoft.com/office/drawing/2014/main" id="{AF889B07-4B7F-4F68-BC0B-083FD11FCD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435422" y="3597997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18" name="Grafik 517" descr="Frau">
                <a:extLst>
                  <a:ext uri="{FF2B5EF4-FFF2-40B4-BE49-F238E27FC236}">
                    <a16:creationId xmlns:a16="http://schemas.microsoft.com/office/drawing/2014/main" id="{FF5862B6-F2AE-4573-A773-A71D378993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754940" y="3597997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19" name="Grafik 518" descr="Frau">
                <a:extLst>
                  <a:ext uri="{FF2B5EF4-FFF2-40B4-BE49-F238E27FC236}">
                    <a16:creationId xmlns:a16="http://schemas.microsoft.com/office/drawing/2014/main" id="{8607B8F4-C7B9-4A56-85D5-AAEFED0A0B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074458" y="3597997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20" name="Grafik 519" descr="Frau">
                <a:extLst>
                  <a:ext uri="{FF2B5EF4-FFF2-40B4-BE49-F238E27FC236}">
                    <a16:creationId xmlns:a16="http://schemas.microsoft.com/office/drawing/2014/main" id="{AAC68AF2-72F8-4679-AA8E-594E687EBD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393976" y="3597997"/>
                <a:ext cx="639036" cy="639036"/>
              </a:xfrm>
              <a:prstGeom prst="rect">
                <a:avLst/>
              </a:prstGeom>
            </p:spPr>
          </p:pic>
          <p:pic>
            <p:nvPicPr>
              <p:cNvPr id="521" name="Grafik 520" descr="Frau">
                <a:extLst>
                  <a:ext uri="{FF2B5EF4-FFF2-40B4-BE49-F238E27FC236}">
                    <a16:creationId xmlns:a16="http://schemas.microsoft.com/office/drawing/2014/main" id="{A507BF09-18EA-434E-8559-B1EE08BE2E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713494" y="3597997"/>
                <a:ext cx="639036" cy="639036"/>
              </a:xfrm>
              <a:prstGeom prst="rect">
                <a:avLst/>
              </a:prstGeom>
            </p:spPr>
          </p:pic>
          <p:sp>
            <p:nvSpPr>
              <p:cNvPr id="528" name="Textfeld 527">
                <a:extLst>
                  <a:ext uri="{FF2B5EF4-FFF2-40B4-BE49-F238E27FC236}">
                    <a16:creationId xmlns:a16="http://schemas.microsoft.com/office/drawing/2014/main" id="{F28F872A-108D-4223-9F44-194EBA72947A}"/>
                  </a:ext>
                </a:extLst>
              </p:cNvPr>
              <p:cNvSpPr txBox="1"/>
              <p:nvPr/>
            </p:nvSpPr>
            <p:spPr>
              <a:xfrm>
                <a:off x="1953051" y="3192767"/>
                <a:ext cx="20649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b="1" dirty="0">
                    <a:solidFill>
                      <a:schemeClr val="bg1"/>
                    </a:solidFill>
                    <a:latin typeface="Consolas" panose="020B0609020204030204" pitchFamily="49" charset="0"/>
                  </a:rPr>
                  <a:t>♀ - </a:t>
                </a:r>
                <a:r>
                  <a:rPr lang="de-DE" sz="1400" b="1" dirty="0">
                    <a:solidFill>
                      <a:schemeClr val="bg1"/>
                    </a:solidFill>
                  </a:rPr>
                  <a:t>50% | </a:t>
                </a:r>
                <a:r>
                  <a:rPr lang="de-DE" b="1" dirty="0">
                    <a:solidFill>
                      <a:schemeClr val="bg1"/>
                    </a:solidFill>
                    <a:latin typeface="Consolas" panose="020B0609020204030204" pitchFamily="49" charset="0"/>
                  </a:rPr>
                  <a:t>♂ - </a:t>
                </a:r>
                <a:r>
                  <a:rPr lang="de-DE" sz="1400" b="1" dirty="0">
                    <a:solidFill>
                      <a:schemeClr val="bg1"/>
                    </a:solidFill>
                  </a:rPr>
                  <a:t>50%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30672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69F919-EF3F-427D-98DC-5B7E0685A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Branche und Bildung (2021)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Diagramm 5" descr="Branchenzugehörigkeit der Befragten (aufsteigend sortiert): Gastronomie = 3,6 Prozent; Erziehung und Unterrricht = 4,4 Prozent; Medien und Kunst = 4,5 Prozent; Sonstige = 5,0 Prozent; Baugewerbe = 7,5 Prozent; Chemie, Ver- und Entsorgung = 9,7 Prozent; Gesundheit und Sozialwesen = 14,7 Prozent; Produzierendes Gewerbe = 21,6 Prozent; Dienstleistungen = 29,0 Prozent." title="Branchenverteilung in %">
                <a:extLst>
                  <a:ext uri="{FF2B5EF4-FFF2-40B4-BE49-F238E27FC236}">
                    <a16:creationId xmlns:a16="http://schemas.microsoft.com/office/drawing/2014/main" id="{683D96FC-C6E1-4561-BD96-0884BA205DE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719956757"/>
                  </p:ext>
                </p:extLst>
              </p:nvPr>
            </p:nvGraphicFramePr>
            <p:xfrm>
              <a:off x="234950" y="1419726"/>
              <a:ext cx="5315257" cy="307911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6" name="Diagramm 5" descr="Branchenzugehörigkeit der Befragten (aufsteigend sortiert): Gastronomie = 3,6 Prozent; Erziehung und Unterrricht = 4,4 Prozent; Medien und Kunst = 4,5 Prozent; Sonstige = 5,0 Prozent; Baugewerbe = 7,5 Prozent; Chemie, Ver- und Entsorgung = 9,7 Prozent; Gesundheit und Sozialwesen = 14,7 Prozent; Produzierendes Gewerbe = 21,6 Prozent; Dienstleistungen = 29,0 Prozent." title="Branchenverteilung in %">
                <a:extLst>
                  <a:ext uri="{FF2B5EF4-FFF2-40B4-BE49-F238E27FC236}">
                    <a16:creationId xmlns:a16="http://schemas.microsoft.com/office/drawing/2014/main" id="{683D96FC-C6E1-4561-BD96-0884BA205DE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4950" y="1419726"/>
                <a:ext cx="5315257" cy="307911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8" name="Diagramm 7" descr="Verteilung nach höchstem Bildungsabschluss: Hauptschule = 11,7 Prozent; Mittlere Reife = 32,3 Prozent; Abitur = 26,4 Prozent; Bachelor/Master = 27,9 Prozent; Promotion = 1,7 Prozent." title="Bildung in %">
            <a:extLst>
              <a:ext uri="{FF2B5EF4-FFF2-40B4-BE49-F238E27FC236}">
                <a16:creationId xmlns:a16="http://schemas.microsoft.com/office/drawing/2014/main" id="{753DBD10-C229-4E47-84EA-84ACCC8CE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9171120"/>
              </p:ext>
            </p:extLst>
          </p:nvPr>
        </p:nvGraphicFramePr>
        <p:xfrm>
          <a:off x="5550207" y="1276319"/>
          <a:ext cx="3127840" cy="3210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8212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E742CC-A901-4886-8064-06B027872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Weiterführendes bei </a:t>
            </a:r>
            <a:r>
              <a:rPr lang="de-DE" dirty="0" err="1"/>
              <a:t>iga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2714DA-3940-4573-95FA-97D877184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0" y="1881410"/>
            <a:ext cx="7490094" cy="2022516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de-DE" dirty="0"/>
              <a:t>Fragebogen der Befragung 2021: </a:t>
            </a:r>
            <a:r>
              <a:rPr lang="de-DE" dirty="0" smtClean="0">
                <a:hlinkClick r:id="rId2"/>
              </a:rPr>
              <a:t>https</a:t>
            </a:r>
            <a:r>
              <a:rPr lang="de-DE" dirty="0">
                <a:hlinkClick r:id="rId2"/>
              </a:rPr>
              <a:t>://</a:t>
            </a:r>
            <a:r>
              <a:rPr lang="de-DE" dirty="0" smtClean="0">
                <a:hlinkClick r:id="rId2"/>
              </a:rPr>
              <a:t>www.iga-info.de/fileadmin/redakteur/Veroeffentlichungen/iga_Arbeitshilfe/Dokumente/New-Work_Fuehrung_1-Methodik_Bericht.pdf</a:t>
            </a:r>
            <a:endParaRPr lang="de-DE" dirty="0" smtClean="0"/>
          </a:p>
          <a:p>
            <a:pPr>
              <a:spcAft>
                <a:spcPts val="1800"/>
              </a:spcAft>
            </a:pPr>
            <a:r>
              <a:rPr lang="de-DE" dirty="0" err="1" smtClean="0"/>
              <a:t>iga.Barometer</a:t>
            </a:r>
            <a:r>
              <a:rPr lang="de-DE" dirty="0" smtClean="0"/>
              <a:t> 2019: </a:t>
            </a:r>
            <a:br>
              <a:rPr lang="de-DE" dirty="0" smtClean="0"/>
            </a:br>
            <a:r>
              <a:rPr lang="de-DE" dirty="0" smtClean="0">
                <a:hlinkClick r:id="rId3"/>
              </a:rPr>
              <a:t>https</a:t>
            </a:r>
            <a:r>
              <a:rPr lang="de-DE" dirty="0">
                <a:hlinkClick r:id="rId3"/>
              </a:rPr>
              <a:t>://www.iga-info.de/veroeffentlichungen/igareporte/igareport-43</a:t>
            </a:r>
            <a:r>
              <a:rPr lang="de-DE" dirty="0" smtClean="0">
                <a:hlinkClick r:id="rId3"/>
              </a:rPr>
              <a:t>/</a:t>
            </a:r>
            <a:r>
              <a:rPr lang="de-DE" dirty="0" smtClean="0"/>
              <a:t> </a:t>
            </a:r>
            <a:endParaRPr lang="de-DE" dirty="0"/>
          </a:p>
          <a:p>
            <a:pPr>
              <a:spcAft>
                <a:spcPts val="1800"/>
              </a:spcAft>
            </a:pPr>
            <a:r>
              <a:rPr lang="de-DE" dirty="0"/>
              <a:t>Themenseite </a:t>
            </a:r>
            <a:r>
              <a:rPr lang="en-GB" dirty="0" smtClean="0"/>
              <a:t>New Work</a:t>
            </a:r>
            <a:r>
              <a:rPr lang="de-DE" dirty="0" smtClean="0"/>
              <a:t>: </a:t>
            </a:r>
            <a:r>
              <a:rPr lang="de-DE" dirty="0" smtClean="0">
                <a:hlinkClick r:id="rId4"/>
              </a:rPr>
              <a:t>https</a:t>
            </a:r>
            <a:r>
              <a:rPr lang="de-DE" dirty="0">
                <a:hlinkClick r:id="rId4"/>
              </a:rPr>
              <a:t>://www.iga-info.de/themen/new-work/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521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5"/>
          <p:cNvSpPr>
            <a:spLocks noGrp="1"/>
          </p:cNvSpPr>
          <p:nvPr>
            <p:ph type="title"/>
          </p:nvPr>
        </p:nvSpPr>
        <p:spPr>
          <a:xfrm>
            <a:off x="457200" y="613378"/>
            <a:ext cx="6111680" cy="647021"/>
          </a:xfrm>
        </p:spPr>
        <p:txBody>
          <a:bodyPr>
            <a:normAutofit/>
          </a:bodyPr>
          <a:lstStyle/>
          <a:p>
            <a:r>
              <a:rPr lang="de-DE" dirty="0"/>
              <a:t>weiter zu</a:t>
            </a:r>
            <a:r>
              <a:rPr lang="de-DE" dirty="0" smtClean="0"/>
              <a:t>…</a:t>
            </a:r>
            <a:endParaRPr lang="de-DE" i="1" dirty="0"/>
          </a:p>
        </p:txBody>
      </p:sp>
      <p:sp>
        <p:nvSpPr>
          <p:cNvPr id="2050" name="AutoShape 2" descr="Bildergebnis für arbeit 4.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2" name="Gruppieren 1" descr="Mobile Arbeit &amp; Homeoffice" title="Mobile Arbeit &amp; Homeoffice"/>
          <p:cNvGrpSpPr/>
          <p:nvPr/>
        </p:nvGrpSpPr>
        <p:grpSpPr>
          <a:xfrm>
            <a:off x="472947" y="1663575"/>
            <a:ext cx="1734868" cy="888691"/>
            <a:chOff x="543244" y="1728632"/>
            <a:chExt cx="2095812" cy="888691"/>
          </a:xfrm>
        </p:grpSpPr>
        <p:sp>
          <p:nvSpPr>
            <p:cNvPr id="30" name="Rechteck: abgerundete Ecken 4">
              <a:extLst>
                <a:ext uri="{FF2B5EF4-FFF2-40B4-BE49-F238E27FC236}">
                  <a16:creationId xmlns:a16="http://schemas.microsoft.com/office/drawing/2014/main" id="{58F82A90-AD34-46DD-A68C-C178629EE9EA}"/>
                </a:ext>
              </a:extLst>
            </p:cNvPr>
            <p:cNvSpPr/>
            <p:nvPr/>
          </p:nvSpPr>
          <p:spPr>
            <a:xfrm>
              <a:off x="543244" y="1728632"/>
              <a:ext cx="2095812" cy="888691"/>
            </a:xfrm>
            <a:prstGeom prst="roundRect">
              <a:avLst>
                <a:gd name="adj" fmla="val 10099"/>
              </a:avLst>
            </a:prstGeom>
            <a:solidFill>
              <a:schemeClr val="bg1"/>
            </a:solidFill>
            <a:ln w="3810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Textfeld 33">
              <a:extLst>
                <a:ext uri="{FF2B5EF4-FFF2-40B4-BE49-F238E27FC236}">
                  <a16:creationId xmlns:a16="http://schemas.microsoft.com/office/drawing/2014/main" id="{0275E75B-CC83-4D20-8E87-11A5BA20B717}"/>
                </a:ext>
              </a:extLst>
            </p:cNvPr>
            <p:cNvSpPr txBox="1"/>
            <p:nvPr/>
          </p:nvSpPr>
          <p:spPr>
            <a:xfrm>
              <a:off x="766476" y="1838227"/>
              <a:ext cx="18725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b="1" dirty="0">
                  <a:solidFill>
                    <a:srgbClr val="A60009"/>
                  </a:solidFill>
                </a:rPr>
                <a:t>Mobile Arbeit &amp; </a:t>
              </a:r>
              <a:r>
                <a:rPr lang="en-GB" sz="1600" b="1" dirty="0" err="1" smtClean="0">
                  <a:solidFill>
                    <a:srgbClr val="A60009"/>
                  </a:solidFill>
                </a:rPr>
                <a:t>Homeoffice</a:t>
              </a:r>
              <a:endParaRPr lang="en-GB" sz="1600" b="1" dirty="0">
                <a:solidFill>
                  <a:srgbClr val="A60009"/>
                </a:solidFill>
              </a:endParaRPr>
            </a:p>
          </p:txBody>
        </p:sp>
        <p:sp>
          <p:nvSpPr>
            <p:cNvPr id="40" name="Rechteck: abgerundete Ecken 1">
              <a:extLst>
                <a:ext uri="{FF2B5EF4-FFF2-40B4-BE49-F238E27FC236}">
                  <a16:creationId xmlns:a16="http://schemas.microsoft.com/office/drawing/2014/main" id="{6AEE2D5A-5E3F-4EBA-B4A4-D62A6DD60BDD}"/>
                </a:ext>
              </a:extLst>
            </p:cNvPr>
            <p:cNvSpPr/>
            <p:nvPr/>
          </p:nvSpPr>
          <p:spPr>
            <a:xfrm>
              <a:off x="543246" y="1728632"/>
              <a:ext cx="253456" cy="888691"/>
            </a:xfrm>
            <a:prstGeom prst="roundRect">
              <a:avLst>
                <a:gd name="adj" fmla="val 8336"/>
              </a:avLst>
            </a:prstGeom>
            <a:solidFill>
              <a:srgbClr val="A6000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" name="Textfeld 5"/>
          <p:cNvSpPr txBox="1"/>
          <p:nvPr/>
        </p:nvSpPr>
        <p:spPr>
          <a:xfrm>
            <a:off x="399588" y="2776638"/>
            <a:ext cx="7663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b="1" dirty="0" smtClean="0">
                <a:hlinkClick r:id="rId3"/>
              </a:rPr>
              <a:t>https</a:t>
            </a:r>
            <a:r>
              <a:rPr lang="de-DE" b="1" dirty="0">
                <a:hlinkClick r:id="rId3"/>
              </a:rPr>
              <a:t>://www.iga-info.de/veroeffentlichungen</a:t>
            </a:r>
            <a:r>
              <a:rPr lang="de-DE" b="1" dirty="0" smtClean="0">
                <a:hlinkClick r:id="rId3"/>
              </a:rPr>
              <a:t>/</a:t>
            </a:r>
            <a:endParaRPr lang="de-DE" b="1" dirty="0" smtClean="0"/>
          </a:p>
        </p:txBody>
      </p:sp>
      <p:sp>
        <p:nvSpPr>
          <p:cNvPr id="53" name="Legende mit Linie 1 (Akzentuierungsbalken) 52"/>
          <p:cNvSpPr/>
          <p:nvPr/>
        </p:nvSpPr>
        <p:spPr>
          <a:xfrm>
            <a:off x="2207815" y="3340291"/>
            <a:ext cx="2182305" cy="436738"/>
          </a:xfrm>
          <a:prstGeom prst="accentCallout1">
            <a:avLst>
              <a:gd name="adj1" fmla="val 18750"/>
              <a:gd name="adj2" fmla="val -8333"/>
              <a:gd name="adj3" fmla="val -42117"/>
              <a:gd name="adj4" fmla="val -4940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</a:rPr>
              <a:t>Thema „New Work“</a:t>
            </a:r>
            <a:endParaRPr lang="de-DE" sz="1600" b="1" dirty="0">
              <a:solidFill>
                <a:schemeClr val="tx1"/>
              </a:solidFill>
            </a:endParaRPr>
          </a:p>
        </p:txBody>
      </p:sp>
      <p:sp>
        <p:nvSpPr>
          <p:cNvPr id="54" name="Legende mit Linie 1 (Akzentuierungsbalken) 53"/>
          <p:cNvSpPr/>
          <p:nvPr/>
        </p:nvSpPr>
        <p:spPr>
          <a:xfrm>
            <a:off x="3298967" y="3984352"/>
            <a:ext cx="2483735" cy="410935"/>
          </a:xfrm>
          <a:prstGeom prst="accentCallout1">
            <a:avLst>
              <a:gd name="adj1" fmla="val 18750"/>
              <a:gd name="adj2" fmla="val -8333"/>
              <a:gd name="adj3" fmla="val -25000"/>
              <a:gd name="adj4" fmla="val -4465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/>
                </a:solidFill>
              </a:rPr>
              <a:t>Format „Arbeitshilfen“</a:t>
            </a:r>
          </a:p>
        </p:txBody>
      </p:sp>
      <p:grpSp>
        <p:nvGrpSpPr>
          <p:cNvPr id="67" name="Gruppieren 66"/>
          <p:cNvGrpSpPr/>
          <p:nvPr/>
        </p:nvGrpSpPr>
        <p:grpSpPr>
          <a:xfrm>
            <a:off x="6568880" y="1651239"/>
            <a:ext cx="1546910" cy="890134"/>
            <a:chOff x="3138338" y="2700519"/>
            <a:chExt cx="2181444" cy="890134"/>
          </a:xfrm>
        </p:grpSpPr>
        <p:sp>
          <p:nvSpPr>
            <p:cNvPr id="68" name="Rechteck: abgerundete Ecken 7">
              <a:extLst>
                <a:ext uri="{FF2B5EF4-FFF2-40B4-BE49-F238E27FC236}">
                  <a16:creationId xmlns:a16="http://schemas.microsoft.com/office/drawing/2014/main" id="{A270E936-AE7B-45F4-BF15-9C0A6C812BEA}"/>
                </a:ext>
              </a:extLst>
            </p:cNvPr>
            <p:cNvSpPr/>
            <p:nvPr/>
          </p:nvSpPr>
          <p:spPr>
            <a:xfrm>
              <a:off x="3138338" y="2700519"/>
              <a:ext cx="2181444" cy="888691"/>
            </a:xfrm>
            <a:prstGeom prst="roundRect">
              <a:avLst>
                <a:gd name="adj" fmla="val 10099"/>
              </a:avLst>
            </a:prstGeom>
            <a:solidFill>
              <a:schemeClr val="bg1"/>
            </a:solidFill>
            <a:ln w="3810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9" name="Textfeld 68" descr="Digital Leadership" title="Digital Leadership">
              <a:extLst>
                <a:ext uri="{FF2B5EF4-FFF2-40B4-BE49-F238E27FC236}">
                  <a16:creationId xmlns:a16="http://schemas.microsoft.com/office/drawing/2014/main" id="{ADC53EF7-BC4A-4712-97C5-D6606BBECBE0}"/>
                </a:ext>
              </a:extLst>
            </p:cNvPr>
            <p:cNvSpPr txBox="1"/>
            <p:nvPr/>
          </p:nvSpPr>
          <p:spPr>
            <a:xfrm>
              <a:off x="3410332" y="2814757"/>
              <a:ext cx="182459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rgbClr val="A60009"/>
                  </a:solidFill>
                </a:rPr>
                <a:t>Digital Leadership</a:t>
              </a:r>
              <a:endParaRPr lang="en-GB" sz="1600" b="1" dirty="0">
                <a:solidFill>
                  <a:srgbClr val="A60009"/>
                </a:solidFill>
              </a:endParaRPr>
            </a:p>
          </p:txBody>
        </p:sp>
        <p:sp>
          <p:nvSpPr>
            <p:cNvPr id="70" name="Rechteck: abgerundete Ecken 17">
              <a:extLst>
                <a:ext uri="{FF2B5EF4-FFF2-40B4-BE49-F238E27FC236}">
                  <a16:creationId xmlns:a16="http://schemas.microsoft.com/office/drawing/2014/main" id="{8FA2C813-5417-4AE3-96EA-2BCD9A1DFEFD}"/>
                </a:ext>
              </a:extLst>
            </p:cNvPr>
            <p:cNvSpPr/>
            <p:nvPr/>
          </p:nvSpPr>
          <p:spPr>
            <a:xfrm>
              <a:off x="3152313" y="2701962"/>
              <a:ext cx="258019" cy="888691"/>
            </a:xfrm>
            <a:prstGeom prst="roundRect">
              <a:avLst>
                <a:gd name="adj" fmla="val 8336"/>
              </a:avLst>
            </a:prstGeom>
            <a:solidFill>
              <a:srgbClr val="A6000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1" name="Gruppieren 70"/>
          <p:cNvGrpSpPr/>
          <p:nvPr/>
        </p:nvGrpSpPr>
        <p:grpSpPr>
          <a:xfrm>
            <a:off x="4486425" y="1652682"/>
            <a:ext cx="1873738" cy="890134"/>
            <a:chOff x="543244" y="2960869"/>
            <a:chExt cx="2095812" cy="890134"/>
          </a:xfrm>
        </p:grpSpPr>
        <p:sp>
          <p:nvSpPr>
            <p:cNvPr id="72" name="Rechteck: abgerundete Ecken 5">
              <a:extLst>
                <a:ext uri="{FF2B5EF4-FFF2-40B4-BE49-F238E27FC236}">
                  <a16:creationId xmlns:a16="http://schemas.microsoft.com/office/drawing/2014/main" id="{F0FE82F3-D87B-4273-B9AC-792EECD8BE48}"/>
                </a:ext>
              </a:extLst>
            </p:cNvPr>
            <p:cNvSpPr/>
            <p:nvPr/>
          </p:nvSpPr>
          <p:spPr>
            <a:xfrm>
              <a:off x="543244" y="2960869"/>
              <a:ext cx="2095812" cy="888691"/>
            </a:xfrm>
            <a:prstGeom prst="roundRect">
              <a:avLst>
                <a:gd name="adj" fmla="val 10099"/>
              </a:avLst>
            </a:prstGeom>
            <a:solidFill>
              <a:schemeClr val="bg1"/>
            </a:solidFill>
            <a:ln w="3810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3" name="Textfeld 72" descr="Sinn &amp; Authentizität" title="Sinn &amp; Authentizität">
              <a:extLst>
                <a:ext uri="{FF2B5EF4-FFF2-40B4-BE49-F238E27FC236}">
                  <a16:creationId xmlns:a16="http://schemas.microsoft.com/office/drawing/2014/main" id="{D29C2279-2842-4645-844C-898F5541F8AA}"/>
                </a:ext>
              </a:extLst>
            </p:cNvPr>
            <p:cNvSpPr txBox="1"/>
            <p:nvPr/>
          </p:nvSpPr>
          <p:spPr>
            <a:xfrm>
              <a:off x="800264" y="3069822"/>
              <a:ext cx="183879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b="1" dirty="0">
                  <a:solidFill>
                    <a:srgbClr val="A60009"/>
                  </a:solidFill>
                </a:rPr>
                <a:t>Sinn &amp; </a:t>
              </a:r>
              <a:r>
                <a:rPr lang="de-DE" sz="1600" b="1" dirty="0" smtClean="0">
                  <a:solidFill>
                    <a:srgbClr val="A60009"/>
                  </a:solidFill>
                </a:rPr>
                <a:t>Wertschätzung</a:t>
              </a:r>
              <a:endParaRPr lang="de-DE" sz="1600" b="1" dirty="0">
                <a:solidFill>
                  <a:srgbClr val="A60009"/>
                </a:solidFill>
              </a:endParaRPr>
            </a:p>
          </p:txBody>
        </p:sp>
        <p:sp>
          <p:nvSpPr>
            <p:cNvPr id="74" name="Rechteck: abgerundete Ecken 20">
              <a:extLst>
                <a:ext uri="{FF2B5EF4-FFF2-40B4-BE49-F238E27FC236}">
                  <a16:creationId xmlns:a16="http://schemas.microsoft.com/office/drawing/2014/main" id="{144AB0B0-623F-4D80-ACBE-32474E942C01}"/>
                </a:ext>
              </a:extLst>
            </p:cNvPr>
            <p:cNvSpPr/>
            <p:nvPr/>
          </p:nvSpPr>
          <p:spPr>
            <a:xfrm>
              <a:off x="559563" y="2962312"/>
              <a:ext cx="228348" cy="888691"/>
            </a:xfrm>
            <a:prstGeom prst="roundRect">
              <a:avLst>
                <a:gd name="adj" fmla="val 8336"/>
              </a:avLst>
            </a:prstGeom>
            <a:solidFill>
              <a:srgbClr val="A6000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5" name="Gruppieren 74"/>
          <p:cNvGrpSpPr/>
          <p:nvPr/>
        </p:nvGrpSpPr>
        <p:grpSpPr>
          <a:xfrm>
            <a:off x="2425641" y="1652682"/>
            <a:ext cx="1860116" cy="892197"/>
            <a:chOff x="3189404" y="1725126"/>
            <a:chExt cx="2200105" cy="892197"/>
          </a:xfrm>
        </p:grpSpPr>
        <p:sp>
          <p:nvSpPr>
            <p:cNvPr id="76" name="Rechteck: abgerundete Ecken 6">
              <a:extLst>
                <a:ext uri="{FF2B5EF4-FFF2-40B4-BE49-F238E27FC236}">
                  <a16:creationId xmlns:a16="http://schemas.microsoft.com/office/drawing/2014/main" id="{D9A3E8C6-1288-4DE7-8B4E-14FA661C55B6}"/>
                </a:ext>
              </a:extLst>
            </p:cNvPr>
            <p:cNvSpPr/>
            <p:nvPr/>
          </p:nvSpPr>
          <p:spPr>
            <a:xfrm>
              <a:off x="3189404" y="1728632"/>
              <a:ext cx="2200105" cy="888691"/>
            </a:xfrm>
            <a:prstGeom prst="roundRect">
              <a:avLst>
                <a:gd name="adj" fmla="val 10099"/>
              </a:avLst>
            </a:prstGeom>
            <a:solidFill>
              <a:schemeClr val="bg1"/>
            </a:solidFill>
            <a:ln w="38100">
              <a:solidFill>
                <a:srgbClr val="A6000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7" name="Textfeld 76" descr="Ressourcen &amp; Belastungen" title="Ressourcen &amp; Belastungen">
              <a:extLst>
                <a:ext uri="{FF2B5EF4-FFF2-40B4-BE49-F238E27FC236}">
                  <a16:creationId xmlns:a16="http://schemas.microsoft.com/office/drawing/2014/main" id="{B9B24234-BB4B-4EB8-B253-5BD456030F28}"/>
                </a:ext>
              </a:extLst>
            </p:cNvPr>
            <p:cNvSpPr txBox="1"/>
            <p:nvPr/>
          </p:nvSpPr>
          <p:spPr>
            <a:xfrm>
              <a:off x="3443069" y="1827493"/>
              <a:ext cx="183110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b="1" dirty="0">
                  <a:solidFill>
                    <a:srgbClr val="A60009"/>
                  </a:solidFill>
                </a:rPr>
                <a:t>Ressourcen &amp; Belastungen</a:t>
              </a:r>
            </a:p>
          </p:txBody>
        </p:sp>
        <p:sp>
          <p:nvSpPr>
            <p:cNvPr id="78" name="Rechteck: abgerundete Ecken 23">
              <a:extLst>
                <a:ext uri="{FF2B5EF4-FFF2-40B4-BE49-F238E27FC236}">
                  <a16:creationId xmlns:a16="http://schemas.microsoft.com/office/drawing/2014/main" id="{99D36B3E-74C0-44A3-B360-8EFB78117DCA}"/>
                </a:ext>
              </a:extLst>
            </p:cNvPr>
            <p:cNvSpPr/>
            <p:nvPr/>
          </p:nvSpPr>
          <p:spPr>
            <a:xfrm>
              <a:off x="3205723" y="1725126"/>
              <a:ext cx="254050" cy="892197"/>
            </a:xfrm>
            <a:prstGeom prst="roundRect">
              <a:avLst>
                <a:gd name="adj" fmla="val 8336"/>
              </a:avLst>
            </a:prstGeom>
            <a:solidFill>
              <a:srgbClr val="A60009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28954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ga_vorlage">
  <a:themeElements>
    <a:clrScheme name="IGA Farbklima">
      <a:dk1>
        <a:sysClr val="windowText" lastClr="000000"/>
      </a:dk1>
      <a:lt1>
        <a:sysClr val="window" lastClr="FFFFFF"/>
      </a:lt1>
      <a:dk2>
        <a:srgbClr val="141313"/>
      </a:dk2>
      <a:lt2>
        <a:srgbClr val="FFFFFE"/>
      </a:lt2>
      <a:accent1>
        <a:srgbClr val="8E101C"/>
      </a:accent1>
      <a:accent2>
        <a:srgbClr val="636463"/>
      </a:accent2>
      <a:accent3>
        <a:srgbClr val="004467"/>
      </a:accent3>
      <a:accent4>
        <a:srgbClr val="7292A6"/>
      </a:accent4>
      <a:accent5>
        <a:srgbClr val="A8A81E"/>
      </a:accent5>
      <a:accent6>
        <a:srgbClr val="B95C18"/>
      </a:accent6>
      <a:hlink>
        <a:srgbClr val="8E101C"/>
      </a:hlink>
      <a:folHlink>
        <a:srgbClr val="B95C18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2D4AAA9304F96408BFF8EE9B0457E45" ma:contentTypeVersion="7" ma:contentTypeDescription="Ein neues Dokument erstellen." ma:contentTypeScope="" ma:versionID="da9237a3a8a83b8f20ce2f2c0e1ecfef">
  <xsd:schema xmlns:xsd="http://www.w3.org/2001/XMLSchema" xmlns:xs="http://www.w3.org/2001/XMLSchema" xmlns:p="http://schemas.microsoft.com/office/2006/metadata/properties" xmlns:ns2="4119afcd-e94c-4807-a762-5af621c87cf3" targetNamespace="http://schemas.microsoft.com/office/2006/metadata/properties" ma:root="true" ma:fieldsID="f2998e55b23a6d5b4fdc69672804a9a5" ns2:_="">
    <xsd:import namespace="4119afcd-e94c-4807-a762-5af621c87c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9afcd-e94c-4807-a762-5af621c87c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4D750F-1B66-41C1-8EE3-33B1E1061ADE}">
  <ds:schemaRefs>
    <ds:schemaRef ds:uri="http://purl.org/dc/elements/1.1/"/>
    <ds:schemaRef ds:uri="http://schemas.microsoft.com/office/2006/metadata/properties"/>
    <ds:schemaRef ds:uri="4119afcd-e94c-4807-a762-5af621c87cf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9A1BB84-0381-49DF-B7B3-C7B003C1BE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19afcd-e94c-4807-a762-5af621c87c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791867-55DB-49A2-AD64-BEEB2C2D7D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247</Words>
  <Application>Microsoft Office PowerPoint</Application>
  <PresentationFormat>Bildschirmpräsentation (16:9)</PresentationFormat>
  <Paragraphs>47</Paragraphs>
  <Slides>9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Arial (Überschriften)</vt:lpstr>
      <vt:lpstr>Calibri</vt:lpstr>
      <vt:lpstr>Consolas</vt:lpstr>
      <vt:lpstr>Wingdings</vt:lpstr>
      <vt:lpstr>iga_vorlage</vt:lpstr>
      <vt:lpstr>New Work &amp; Führung Sonderauswertung 2021 Befragung und Methodik</vt:lpstr>
      <vt:lpstr>5 Module </vt:lpstr>
      <vt:lpstr>Datenbasis und Erhebungsmethode</vt:lpstr>
      <vt:lpstr>Erhebungszeitraum</vt:lpstr>
      <vt:lpstr>Merkmale des Datensatzes </vt:lpstr>
      <vt:lpstr>Basiswerte (2021)</vt:lpstr>
      <vt:lpstr>Branche und Bildung (2021)</vt:lpstr>
      <vt:lpstr>Weiterführendes bei iga</vt:lpstr>
      <vt:lpstr>weiter zu…</vt:lpstr>
    </vt:vector>
  </TitlesOfParts>
  <Company>the-panther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 New Work &amp; Führung: Befragung und Methodik</dc:title>
  <dc:creator>Susanne Birkner</dc:creator>
  <cp:keywords>Befragung Auswertung iga.Barometer 2019 2021</cp:keywords>
  <cp:lastModifiedBy>Hausmann, Denise</cp:lastModifiedBy>
  <cp:revision>87</cp:revision>
  <cp:lastPrinted>2021-04-20T13:19:10Z</cp:lastPrinted>
  <dcterms:created xsi:type="dcterms:W3CDTF">2014-05-14T10:10:08Z</dcterms:created>
  <dcterms:modified xsi:type="dcterms:W3CDTF">2021-09-23T09:01:37Z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0x010100D2D4AAA9304F96408BFF8EE9B0457E45</vt:lpwstr>
  </property>
</Properties>
</file>