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504" r:id="rId5"/>
    <p:sldId id="590" r:id="rId6"/>
    <p:sldId id="556" r:id="rId7"/>
    <p:sldId id="577" r:id="rId8"/>
    <p:sldId id="578" r:id="rId9"/>
    <p:sldId id="606" r:id="rId10"/>
    <p:sldId id="592" r:id="rId11"/>
    <p:sldId id="595" r:id="rId12"/>
    <p:sldId id="607" r:id="rId13"/>
    <p:sldId id="598" r:id="rId14"/>
    <p:sldId id="608" r:id="rId15"/>
    <p:sldId id="594" r:id="rId16"/>
    <p:sldId id="601" r:id="rId17"/>
    <p:sldId id="605" r:id="rId18"/>
    <p:sldId id="593" r:id="rId19"/>
    <p:sldId id="581" r:id="rId20"/>
    <p:sldId id="591" r:id="rId21"/>
  </p:sldIdLst>
  <p:sldSz cx="9144000" cy="5143500" type="screen16x9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ichhorn, Diana (VZ)" initials="ED(" lastIdx="10" clrIdx="0"/>
  <p:cmAuthor id="1" name="Susanne Birkner" initials="SB" lastIdx="35" clrIdx="1">
    <p:extLst>
      <p:ext uri="{19B8F6BF-5375-455C-9EA6-DF929625EA0E}">
        <p15:presenceInfo xmlns:p15="http://schemas.microsoft.com/office/powerpoint/2012/main" userId="Susanne Birkner" providerId="None"/>
      </p:ext>
    </p:extLst>
  </p:cmAuthor>
  <p:cmAuthor id="2" name="Ott, Ida" initials="OI" lastIdx="27" clrIdx="2">
    <p:extLst>
      <p:ext uri="{19B8F6BF-5375-455C-9EA6-DF929625EA0E}">
        <p15:presenceInfo xmlns:p15="http://schemas.microsoft.com/office/powerpoint/2012/main" userId="S-1-5-21-2290830468-4165271898-1233137437-1655" providerId="AD"/>
      </p:ext>
    </p:extLst>
  </p:cmAuthor>
  <p:cmAuthor id="3" name="Schiemannz, Anett" initials="SA" lastIdx="53" clrIdx="3">
    <p:extLst>
      <p:ext uri="{19B8F6BF-5375-455C-9EA6-DF929625EA0E}">
        <p15:presenceInfo xmlns:p15="http://schemas.microsoft.com/office/powerpoint/2012/main" userId="S-1-5-21-1644491937-1965331169-725345543-19550" providerId="AD"/>
      </p:ext>
    </p:extLst>
  </p:cmAuthor>
  <p:cmAuthor id="4" name="Birkner, Susanne" initials="BS" lastIdx="50" clrIdx="4">
    <p:extLst>
      <p:ext uri="{19B8F6BF-5375-455C-9EA6-DF929625EA0E}">
        <p15:presenceInfo xmlns:p15="http://schemas.microsoft.com/office/powerpoint/2012/main" userId="S-1-5-21-1644491937-1965331169-725345543-19412" providerId="AD"/>
      </p:ext>
    </p:extLst>
  </p:cmAuthor>
  <p:cmAuthor id="5" name="Hasselmann, Oliver" initials="HO" lastIdx="1" clrIdx="5">
    <p:extLst>
      <p:ext uri="{19B8F6BF-5375-455C-9EA6-DF929625EA0E}">
        <p15:presenceInfo xmlns:p15="http://schemas.microsoft.com/office/powerpoint/2012/main" userId="S-1-5-21-2290830468-4165271898-1233137437-1668" providerId="AD"/>
      </p:ext>
    </p:extLst>
  </p:cmAuthor>
  <p:cmAuthor id="6" name="Woelk, Isabelle (VZ)" initials="WI(" lastIdx="4" clrIdx="6">
    <p:extLst>
      <p:ext uri="{19B8F6BF-5375-455C-9EA6-DF929625EA0E}">
        <p15:presenceInfo xmlns:p15="http://schemas.microsoft.com/office/powerpoint/2012/main" userId="Woelk, Isabelle (VZ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0009"/>
    <a:srgbClr val="670D16"/>
    <a:srgbClr val="B95C18"/>
    <a:srgbClr val="E2862A"/>
    <a:srgbClr val="A8A81E"/>
    <a:srgbClr val="DD6F1D"/>
    <a:srgbClr val="CB661B"/>
    <a:srgbClr val="000000"/>
    <a:srgbClr val="C71728"/>
    <a:srgbClr val="909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3849" autoAdjust="0"/>
  </p:normalViewPr>
  <p:slideViewPr>
    <p:cSldViewPr snapToGrid="0">
      <p:cViewPr varScale="1">
        <p:scale>
          <a:sx n="151" d="100"/>
          <a:sy n="151" d="100"/>
        </p:scale>
        <p:origin x="144" y="30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Z:\AOK\AOK%20Bundesverband%20-%20AS\iga\2021\02%20Projekte\2_3_3%20Digital%20Leadership%20Sonderauswertung\igaBarometer%20Nachbefragung%202020\03%20Auswertungen\03%20Arbeitsdateien\02%20Ressourcen%20und%20Belastungen\03%20Auswertungen%20Ressourcen%20Belastung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1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sz="1400" i="1" dirty="0">
                <a:solidFill>
                  <a:schemeClr val="tx1"/>
                </a:solidFill>
              </a:rPr>
              <a:t>„Ich empfinde berufliche Mobilität als belastend“ </a:t>
            </a:r>
          </a:p>
        </c:rich>
      </c:tx>
      <c:layout>
        <c:manualLayout>
          <c:xMode val="edge"/>
          <c:yMode val="edge"/>
          <c:x val="8.2523025201068301E-2"/>
          <c:y val="2.34680101455718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1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3.5614280647192562E-2"/>
          <c:y val="0.33272695104248157"/>
          <c:w val="0.93848778079398554"/>
          <c:h val="0.54516340133995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Mobilität!$C$36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Mobilität!$B$37:$B$39</c:f>
              <c:strCache>
                <c:ptCount val="3"/>
                <c:pt idx="0">
                  <c:v>trifft nicht zu</c:v>
                </c:pt>
                <c:pt idx="1">
                  <c:v>trifft teilweise zu</c:v>
                </c:pt>
                <c:pt idx="2">
                  <c:v>trifft zu</c:v>
                </c:pt>
              </c:strCache>
            </c:strRef>
          </c:cat>
          <c:val>
            <c:numRef>
              <c:f>Mobilität!$C$37:$C$39</c:f>
              <c:numCache>
                <c:formatCode>General</c:formatCode>
                <c:ptCount val="3"/>
                <c:pt idx="0">
                  <c:v>0.37</c:v>
                </c:pt>
                <c:pt idx="1">
                  <c:v>0.47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C8-4FFC-99C1-F5859F7AB5BC}"/>
            </c:ext>
          </c:extLst>
        </c:ser>
        <c:ser>
          <c:idx val="1"/>
          <c:order val="1"/>
          <c:tx>
            <c:strRef>
              <c:f>Mobilität!$D$36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Mobilität!$B$37:$B$39</c:f>
              <c:strCache>
                <c:ptCount val="3"/>
                <c:pt idx="0">
                  <c:v>trifft nicht zu</c:v>
                </c:pt>
                <c:pt idx="1">
                  <c:v>trifft teilweise zu</c:v>
                </c:pt>
                <c:pt idx="2">
                  <c:v>trifft zu</c:v>
                </c:pt>
              </c:strCache>
            </c:strRef>
          </c:cat>
          <c:val>
            <c:numRef>
              <c:f>Mobilität!$D$37:$D$39</c:f>
              <c:numCache>
                <c:formatCode>General</c:formatCode>
                <c:ptCount val="3"/>
                <c:pt idx="0">
                  <c:v>0.55000000000000004</c:v>
                </c:pt>
                <c:pt idx="1">
                  <c:v>0.32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C8-4FFC-99C1-F5859F7AB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overlap val="-27"/>
        <c:axId val="395092000"/>
        <c:axId val="395088472"/>
      </c:barChart>
      <c:catAx>
        <c:axId val="39509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95088472"/>
        <c:crosses val="autoZero"/>
        <c:auto val="1"/>
        <c:lblAlgn val="ctr"/>
        <c:lblOffset val="100"/>
        <c:noMultiLvlLbl val="0"/>
      </c:catAx>
      <c:valAx>
        <c:axId val="3950884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9509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054601947701924E-2"/>
          <c:y val="0.15844861300364294"/>
          <c:w val="0.2168337123411635"/>
          <c:h val="9.83631088780932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sz="1200" i="0" dirty="0">
                <a:solidFill>
                  <a:schemeClr val="tx1"/>
                </a:solidFill>
              </a:rPr>
              <a:t>Anteil der Arbeitszeit im Homeoffice</a:t>
            </a:r>
          </a:p>
        </c:rich>
      </c:tx>
      <c:layout>
        <c:manualLayout>
          <c:xMode val="edge"/>
          <c:yMode val="edge"/>
          <c:x val="0.28105942126124339"/>
          <c:y val="0.904738940839644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5.4233450591870097E-2"/>
          <c:y val="0.28081227095587208"/>
          <c:w val="0.90286351706036749"/>
          <c:h val="0.52147766224194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'Work-Life-Balance'!$B$118</c:f>
              <c:strCache>
                <c:ptCount val="1"/>
                <c:pt idx="0">
                  <c:v>Beschäftigte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034502580608067E-17"/>
                  <c:y val="4.91009689902241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66-42BE-BCC2-21B9D363D015}"/>
                </c:ext>
              </c:extLst>
            </c:dLbl>
            <c:dLbl>
              <c:idx val="4"/>
              <c:layout>
                <c:manualLayout>
                  <c:x val="-8.0276020644864537E-17"/>
                  <c:y val="9.82019379804500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66-42BE-BCC2-21B9D363D01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'Work-Life-Balance'!$C$120:$H$120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81-99%</c:v>
                </c:pt>
                <c:pt idx="5">
                  <c:v>100%</c:v>
                </c:pt>
              </c:strCache>
            </c:strRef>
          </c:cat>
          <c:val>
            <c:numRef>
              <c:f>'Work-Life-Balance'!$C$118:$H$118</c:f>
              <c:numCache>
                <c:formatCode>General</c:formatCode>
                <c:ptCount val="6"/>
                <c:pt idx="0">
                  <c:v>0.27700000000000002</c:v>
                </c:pt>
                <c:pt idx="1">
                  <c:v>0.31900000000000001</c:v>
                </c:pt>
                <c:pt idx="2">
                  <c:v>0.6</c:v>
                </c:pt>
                <c:pt idx="3">
                  <c:v>0.6</c:v>
                </c:pt>
                <c:pt idx="4">
                  <c:v>0.57699999999999996</c:v>
                </c:pt>
                <c:pt idx="5">
                  <c:v>0.72499999999999998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B3-4CF4-A9AF-C668DF3C4041}"/>
            </c:ext>
          </c:extLst>
        </c:ser>
        <c:ser>
          <c:idx val="1"/>
          <c:order val="1"/>
          <c:tx>
            <c:strRef>
              <c:f>'Work-Life-Balance'!$B$119</c:f>
              <c:strCache>
                <c:ptCount val="1"/>
                <c:pt idx="0">
                  <c:v>Führungskräfte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966-42BE-BCC2-21B9D363D015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966-42BE-BCC2-21B9D363D015}"/>
                </c:ext>
              </c:extLst>
            </c:dLbl>
            <c:dLbl>
              <c:idx val="4"/>
              <c:layout>
                <c:manualLayout>
                  <c:x val="3.827951962090272E-3"/>
                  <c:y val="7.7405551193172875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02813808320101"/>
                      <c:h val="8.29307633808839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966-42BE-BCC2-21B9D363D015}"/>
                </c:ext>
              </c:extLst>
            </c:dLbl>
            <c:dLbl>
              <c:idx val="5"/>
              <c:layout>
                <c:manualLayout>
                  <c:x val="1.5325599163694477E-2"/>
                  <c:y val="-4.9100968990225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66-42BE-BCC2-21B9D363D01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'Work-Life-Balance'!$C$120:$H$120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81-99%</c:v>
                </c:pt>
                <c:pt idx="5">
                  <c:v>100%</c:v>
                </c:pt>
              </c:strCache>
            </c:strRef>
          </c:cat>
          <c:val>
            <c:numRef>
              <c:f>'Work-Life-Balance'!$C$119:$H$119</c:f>
              <c:numCache>
                <c:formatCode>General</c:formatCode>
                <c:ptCount val="6"/>
                <c:pt idx="0">
                  <c:v>0.377</c:v>
                </c:pt>
                <c:pt idx="1">
                  <c:v>0.49199999999999999</c:v>
                </c:pt>
                <c:pt idx="2">
                  <c:v>0.4</c:v>
                </c:pt>
                <c:pt idx="3">
                  <c:v>0.46</c:v>
                </c:pt>
                <c:pt idx="4">
                  <c:v>0.61499999999999999</c:v>
                </c:pt>
                <c:pt idx="5">
                  <c:v>0.55600000000000005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B3-4CF4-A9AF-C668DF3C4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14"/>
        <c:axId val="395087688"/>
        <c:axId val="395090432"/>
      </c:barChart>
      <c:catAx>
        <c:axId val="395087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95090432"/>
        <c:crosses val="autoZero"/>
        <c:auto val="1"/>
        <c:lblAlgn val="ctr"/>
        <c:lblOffset val="100"/>
        <c:noMultiLvlLbl val="0"/>
      </c:catAx>
      <c:valAx>
        <c:axId val="395090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95087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4620938802417347E-2"/>
          <c:y val="0.19439758733283588"/>
          <c:w val="0.41160318524218931"/>
          <c:h val="8.92017690267221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dirty="0">
                <a:solidFill>
                  <a:schemeClr val="tx1"/>
                </a:solidFill>
              </a:rPr>
              <a:t>„Ich kann Berufliches und Privates miteinander vereinbaren“ nach Anteil im Homeoffice</a:t>
            </a:r>
          </a:p>
        </c:rich>
      </c:tx>
      <c:layout>
        <c:manualLayout>
          <c:xMode val="edge"/>
          <c:yMode val="edge"/>
          <c:x val="0.13683494153018383"/>
          <c:y val="4.209241040696732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8.6059639080346778E-2"/>
          <c:y val="0.27305227454644077"/>
          <c:w val="0.8886683837018432"/>
          <c:h val="0.628727996215007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Tabelle1!$B$66</c:f>
              <c:strCache>
                <c:ptCount val="1"/>
                <c:pt idx="0">
                  <c:v>trifft nicht zu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Tabelle1!$C$65:$H$65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81-99%</c:v>
                </c:pt>
                <c:pt idx="5">
                  <c:v>100%</c:v>
                </c:pt>
              </c:strCache>
            </c:strRef>
          </c:cat>
          <c:val>
            <c:numRef>
              <c:f>Tabelle1!$C$66:$H$66</c:f>
              <c:numCache>
                <c:formatCode>General</c:formatCode>
                <c:ptCount val="6"/>
                <c:pt idx="0">
                  <c:v>16.3</c:v>
                </c:pt>
                <c:pt idx="1">
                  <c:v>17.3</c:v>
                </c:pt>
                <c:pt idx="2">
                  <c:v>11.2</c:v>
                </c:pt>
                <c:pt idx="3">
                  <c:v>10.9</c:v>
                </c:pt>
                <c:pt idx="4">
                  <c:v>7.1</c:v>
                </c:pt>
                <c:pt idx="5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57-4D35-91E3-629BEBBE74FE}"/>
            </c:ext>
          </c:extLst>
        </c:ser>
        <c:ser>
          <c:idx val="1"/>
          <c:order val="1"/>
          <c:tx>
            <c:strRef>
              <c:f>Tabelle1!$B$67</c:f>
              <c:strCache>
                <c:ptCount val="1"/>
                <c:pt idx="0">
                  <c:v>trifft teilweise zu</c:v>
                </c:pt>
              </c:strCache>
            </c:strRef>
          </c:tx>
          <c:spPr>
            <a:solidFill>
              <a:srgbClr val="E286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Tabelle1!$C$65:$H$65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81-99%</c:v>
                </c:pt>
                <c:pt idx="5">
                  <c:v>100%</c:v>
                </c:pt>
              </c:strCache>
            </c:strRef>
          </c:cat>
          <c:val>
            <c:numRef>
              <c:f>Tabelle1!$C$67:$H$67</c:f>
              <c:numCache>
                <c:formatCode>General</c:formatCode>
                <c:ptCount val="6"/>
                <c:pt idx="0">
                  <c:v>45.6</c:v>
                </c:pt>
                <c:pt idx="1">
                  <c:v>40.299999999999997</c:v>
                </c:pt>
                <c:pt idx="2">
                  <c:v>49.6</c:v>
                </c:pt>
                <c:pt idx="3">
                  <c:v>35.6</c:v>
                </c:pt>
                <c:pt idx="4">
                  <c:v>33.299999999999997</c:v>
                </c:pt>
                <c:pt idx="5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57-4D35-91E3-629BEBBE74FE}"/>
            </c:ext>
          </c:extLst>
        </c:ser>
        <c:ser>
          <c:idx val="2"/>
          <c:order val="2"/>
          <c:tx>
            <c:strRef>
              <c:f>Tabelle1!$B$68</c:f>
              <c:strCache>
                <c:ptCount val="1"/>
                <c:pt idx="0">
                  <c:v>trifft zu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Tabelle1!$C$65:$H$65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81-99%</c:v>
                </c:pt>
                <c:pt idx="5">
                  <c:v>100%</c:v>
                </c:pt>
              </c:strCache>
            </c:strRef>
          </c:cat>
          <c:val>
            <c:numRef>
              <c:f>Tabelle1!$C$68:$H$68</c:f>
              <c:numCache>
                <c:formatCode>General</c:formatCode>
                <c:ptCount val="6"/>
                <c:pt idx="0">
                  <c:v>38</c:v>
                </c:pt>
                <c:pt idx="1">
                  <c:v>42.4</c:v>
                </c:pt>
                <c:pt idx="2">
                  <c:v>39.200000000000003</c:v>
                </c:pt>
                <c:pt idx="3">
                  <c:v>53.5</c:v>
                </c:pt>
                <c:pt idx="4">
                  <c:v>59.5</c:v>
                </c:pt>
                <c:pt idx="5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57-4D35-91E3-629BEBBE74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95308920"/>
        <c:axId val="395309312"/>
      </c:barChart>
      <c:catAx>
        <c:axId val="395308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95309312"/>
        <c:crosses val="autoZero"/>
        <c:auto val="1"/>
        <c:lblAlgn val="ctr"/>
        <c:lblOffset val="100"/>
        <c:noMultiLvlLbl val="0"/>
      </c:catAx>
      <c:valAx>
        <c:axId val="3953093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95308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010928637707107"/>
          <c:y val="0.17951952691712167"/>
          <c:w val="0.57751628351687712"/>
          <c:h val="7.41360035609516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 dirty="0"/>
              <a:t>„Ich kann meine Aufgaben störungsfrei erledigen“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0232867215373409"/>
          <c:y val="0.34522182223407255"/>
          <c:w val="0.86361686215278832"/>
          <c:h val="0.553964983175405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Stress!$B$65</c:f>
              <c:strCache>
                <c:ptCount val="1"/>
                <c:pt idx="0">
                  <c:v>trifft nicht zu</c:v>
                </c:pt>
              </c:strCache>
            </c:strRef>
          </c:tx>
          <c:spPr>
            <a:solidFill>
              <a:srgbClr val="8E101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Stress!$C$64:$H$64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81-99%</c:v>
                </c:pt>
                <c:pt idx="5">
                  <c:v>100%</c:v>
                </c:pt>
              </c:strCache>
            </c:strRef>
          </c:cat>
          <c:val>
            <c:numRef>
              <c:f>Stress!$C$65:$H$65</c:f>
              <c:numCache>
                <c:formatCode>General</c:formatCode>
                <c:ptCount val="6"/>
                <c:pt idx="0">
                  <c:v>17.5</c:v>
                </c:pt>
                <c:pt idx="1">
                  <c:v>12.2</c:v>
                </c:pt>
                <c:pt idx="2">
                  <c:v>12</c:v>
                </c:pt>
                <c:pt idx="3">
                  <c:v>9.9</c:v>
                </c:pt>
                <c:pt idx="4">
                  <c:v>8.3000000000000007</c:v>
                </c:pt>
                <c:pt idx="5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7A-466D-84AD-4D3790F5206F}"/>
            </c:ext>
          </c:extLst>
        </c:ser>
        <c:ser>
          <c:idx val="1"/>
          <c:order val="1"/>
          <c:tx>
            <c:strRef>
              <c:f>Stress!$B$66</c:f>
              <c:strCache>
                <c:ptCount val="1"/>
                <c:pt idx="0">
                  <c:v>trifft teilweise zu</c:v>
                </c:pt>
              </c:strCache>
            </c:strRef>
          </c:tx>
          <c:spPr>
            <a:solidFill>
              <a:srgbClr val="E286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Stress!$C$64:$H$64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81-99%</c:v>
                </c:pt>
                <c:pt idx="5">
                  <c:v>100%</c:v>
                </c:pt>
              </c:strCache>
            </c:strRef>
          </c:cat>
          <c:val>
            <c:numRef>
              <c:f>Stress!$C$66:$H$66</c:f>
              <c:numCache>
                <c:formatCode>General</c:formatCode>
                <c:ptCount val="6"/>
                <c:pt idx="0">
                  <c:v>47.9</c:v>
                </c:pt>
                <c:pt idx="1">
                  <c:v>50.4</c:v>
                </c:pt>
                <c:pt idx="2">
                  <c:v>48</c:v>
                </c:pt>
                <c:pt idx="3">
                  <c:v>47.5</c:v>
                </c:pt>
                <c:pt idx="4">
                  <c:v>35.700000000000003</c:v>
                </c:pt>
                <c:pt idx="5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7A-466D-84AD-4D3790F5206F}"/>
            </c:ext>
          </c:extLst>
        </c:ser>
        <c:ser>
          <c:idx val="2"/>
          <c:order val="2"/>
          <c:tx>
            <c:strRef>
              <c:f>Stress!$B$67</c:f>
              <c:strCache>
                <c:ptCount val="1"/>
                <c:pt idx="0">
                  <c:v>trifft zu</c:v>
                </c:pt>
              </c:strCache>
            </c:strRef>
          </c:tx>
          <c:spPr>
            <a:solidFill>
              <a:srgbClr val="A8A81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Stress!$C$64:$H$64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81-99%</c:v>
                </c:pt>
                <c:pt idx="5">
                  <c:v>100%</c:v>
                </c:pt>
              </c:strCache>
            </c:strRef>
          </c:cat>
          <c:val>
            <c:numRef>
              <c:f>Stress!$C$67:$H$67</c:f>
              <c:numCache>
                <c:formatCode>General</c:formatCode>
                <c:ptCount val="6"/>
                <c:pt idx="0">
                  <c:v>34.6</c:v>
                </c:pt>
                <c:pt idx="1">
                  <c:v>37.4</c:v>
                </c:pt>
                <c:pt idx="2">
                  <c:v>40</c:v>
                </c:pt>
                <c:pt idx="3">
                  <c:v>42.6</c:v>
                </c:pt>
                <c:pt idx="4">
                  <c:v>56</c:v>
                </c:pt>
                <c:pt idx="5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7A-466D-84AD-4D3790F52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395306960"/>
        <c:axId val="395312056"/>
      </c:barChart>
      <c:catAx>
        <c:axId val="39530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95312056"/>
        <c:crosses val="autoZero"/>
        <c:auto val="1"/>
        <c:lblAlgn val="ctr"/>
        <c:lblOffset val="100"/>
        <c:noMultiLvlLbl val="0"/>
      </c:catAx>
      <c:valAx>
        <c:axId val="3953120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9530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„Ich habe ausreichend Zeit für meine Aufgaben“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0801760074108384"/>
          <c:y val="0.34115655279784951"/>
          <c:w val="0.85603468684061557"/>
          <c:h val="0.562497581662423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Stress!$B$43</c:f>
              <c:strCache>
                <c:ptCount val="1"/>
                <c:pt idx="0">
                  <c:v>trifft nicht zu</c:v>
                </c:pt>
              </c:strCache>
            </c:strRef>
          </c:tx>
          <c:spPr>
            <a:solidFill>
              <a:srgbClr val="A60009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8E101C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Stress!$C$42:$H$42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81-99%</c:v>
                </c:pt>
                <c:pt idx="5">
                  <c:v>100%</c:v>
                </c:pt>
              </c:strCache>
            </c:strRef>
          </c:cat>
          <c:val>
            <c:numRef>
              <c:f>Stress!$C$43:$H$43</c:f>
              <c:numCache>
                <c:formatCode>General</c:formatCode>
                <c:ptCount val="6"/>
                <c:pt idx="0">
                  <c:v>15.6</c:v>
                </c:pt>
                <c:pt idx="1">
                  <c:v>14.4</c:v>
                </c:pt>
                <c:pt idx="2">
                  <c:v>12</c:v>
                </c:pt>
                <c:pt idx="3">
                  <c:v>11.9</c:v>
                </c:pt>
                <c:pt idx="4">
                  <c:v>14.3</c:v>
                </c:pt>
                <c:pt idx="5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F-445C-BA7E-044F96F57FEB}"/>
            </c:ext>
          </c:extLst>
        </c:ser>
        <c:ser>
          <c:idx val="1"/>
          <c:order val="1"/>
          <c:tx>
            <c:strRef>
              <c:f>Stress!$B$44</c:f>
              <c:strCache>
                <c:ptCount val="1"/>
                <c:pt idx="0">
                  <c:v>trifft teilweise zu</c:v>
                </c:pt>
              </c:strCache>
            </c:strRef>
          </c:tx>
          <c:spPr>
            <a:solidFill>
              <a:srgbClr val="E286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Stress!$C$42:$H$42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81-99%</c:v>
                </c:pt>
                <c:pt idx="5">
                  <c:v>100%</c:v>
                </c:pt>
              </c:strCache>
            </c:strRef>
          </c:cat>
          <c:val>
            <c:numRef>
              <c:f>Stress!$C$44:$H$44</c:f>
              <c:numCache>
                <c:formatCode>General</c:formatCode>
                <c:ptCount val="6"/>
                <c:pt idx="0">
                  <c:v>43</c:v>
                </c:pt>
                <c:pt idx="1">
                  <c:v>51.8</c:v>
                </c:pt>
                <c:pt idx="2">
                  <c:v>41.6</c:v>
                </c:pt>
                <c:pt idx="3">
                  <c:v>41.6</c:v>
                </c:pt>
                <c:pt idx="4">
                  <c:v>28.6</c:v>
                </c:pt>
                <c:pt idx="5">
                  <c:v>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AF-445C-BA7E-044F96F57FEB}"/>
            </c:ext>
          </c:extLst>
        </c:ser>
        <c:ser>
          <c:idx val="2"/>
          <c:order val="2"/>
          <c:tx>
            <c:strRef>
              <c:f>Stress!$B$45</c:f>
              <c:strCache>
                <c:ptCount val="1"/>
                <c:pt idx="0">
                  <c:v>trifft zu</c:v>
                </c:pt>
              </c:strCache>
            </c:strRef>
          </c:tx>
          <c:spPr>
            <a:solidFill>
              <a:srgbClr val="A8A81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Stress!$C$42:$H$42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81-99%</c:v>
                </c:pt>
                <c:pt idx="5">
                  <c:v>100%</c:v>
                </c:pt>
              </c:strCache>
            </c:strRef>
          </c:cat>
          <c:val>
            <c:numRef>
              <c:f>Stress!$C$45:$H$45</c:f>
              <c:numCache>
                <c:formatCode>General</c:formatCode>
                <c:ptCount val="6"/>
                <c:pt idx="0">
                  <c:v>41.4</c:v>
                </c:pt>
                <c:pt idx="1">
                  <c:v>33.799999999999997</c:v>
                </c:pt>
                <c:pt idx="2">
                  <c:v>46.4</c:v>
                </c:pt>
                <c:pt idx="3">
                  <c:v>46.5</c:v>
                </c:pt>
                <c:pt idx="4">
                  <c:v>57.1</c:v>
                </c:pt>
                <c:pt idx="5">
                  <c:v>64.5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AF-445C-BA7E-044F96F57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395306176"/>
        <c:axId val="395308528"/>
      </c:barChart>
      <c:catAx>
        <c:axId val="39530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95308528"/>
        <c:crosses val="autoZero"/>
        <c:auto val="1"/>
        <c:lblAlgn val="ctr"/>
        <c:lblOffset val="100"/>
        <c:noMultiLvlLbl val="0"/>
      </c:catAx>
      <c:valAx>
        <c:axId val="3953085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9530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„Ich habe</a:t>
            </a:r>
            <a:r>
              <a:rPr lang="de-D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ausreichend Ressourcen, meine Aufgaben erledigen zu können“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1586759928687181"/>
          <c:y val="0.3165248277301857"/>
          <c:w val="0.84557224839362599"/>
          <c:h val="0.596137205710859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Stress!$B$86</c:f>
              <c:strCache>
                <c:ptCount val="1"/>
                <c:pt idx="0">
                  <c:v>trifft nicht zu</c:v>
                </c:pt>
              </c:strCache>
            </c:strRef>
          </c:tx>
          <c:spPr>
            <a:solidFill>
              <a:srgbClr val="8E101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Stress!$C$85:$H$85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81-99%</c:v>
                </c:pt>
                <c:pt idx="5">
                  <c:v>100%</c:v>
                </c:pt>
              </c:strCache>
            </c:strRef>
          </c:cat>
          <c:val>
            <c:numRef>
              <c:f>Stress!$C$86:$H$86</c:f>
              <c:numCache>
                <c:formatCode>General</c:formatCode>
                <c:ptCount val="6"/>
                <c:pt idx="0">
                  <c:v>10.3</c:v>
                </c:pt>
                <c:pt idx="1">
                  <c:v>9.4</c:v>
                </c:pt>
                <c:pt idx="2">
                  <c:v>6.4</c:v>
                </c:pt>
                <c:pt idx="3">
                  <c:v>7.9</c:v>
                </c:pt>
                <c:pt idx="4">
                  <c:v>8.3000000000000007</c:v>
                </c:pt>
                <c:pt idx="5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7-4B01-A000-097050E63D31}"/>
            </c:ext>
          </c:extLst>
        </c:ser>
        <c:ser>
          <c:idx val="1"/>
          <c:order val="1"/>
          <c:tx>
            <c:strRef>
              <c:f>Stress!$B$87</c:f>
              <c:strCache>
                <c:ptCount val="1"/>
                <c:pt idx="0">
                  <c:v>trifft teilweise zu</c:v>
                </c:pt>
              </c:strCache>
            </c:strRef>
          </c:tx>
          <c:spPr>
            <a:solidFill>
              <a:srgbClr val="E286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Stress!$C$85:$H$85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81-99%</c:v>
                </c:pt>
                <c:pt idx="5">
                  <c:v>100%</c:v>
                </c:pt>
              </c:strCache>
            </c:strRef>
          </c:cat>
          <c:val>
            <c:numRef>
              <c:f>Stress!$C$87:$H$87</c:f>
              <c:numCache>
                <c:formatCode>General</c:formatCode>
                <c:ptCount val="6"/>
                <c:pt idx="0">
                  <c:v>43</c:v>
                </c:pt>
                <c:pt idx="1">
                  <c:v>53.2</c:v>
                </c:pt>
                <c:pt idx="2">
                  <c:v>42.4</c:v>
                </c:pt>
                <c:pt idx="3">
                  <c:v>41.6</c:v>
                </c:pt>
                <c:pt idx="4">
                  <c:v>33.299999999999997</c:v>
                </c:pt>
                <c:pt idx="5">
                  <c:v>29.1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57-4B01-A000-097050E63D31}"/>
            </c:ext>
          </c:extLst>
        </c:ser>
        <c:ser>
          <c:idx val="2"/>
          <c:order val="2"/>
          <c:tx>
            <c:strRef>
              <c:f>Stress!$B$88</c:f>
              <c:strCache>
                <c:ptCount val="1"/>
                <c:pt idx="0">
                  <c:v>trifft zu</c:v>
                </c:pt>
              </c:strCache>
            </c:strRef>
          </c:tx>
          <c:spPr>
            <a:solidFill>
              <a:srgbClr val="A8A81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Stress!$C$85:$H$85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81-99%</c:v>
                </c:pt>
                <c:pt idx="5">
                  <c:v>100%</c:v>
                </c:pt>
              </c:strCache>
            </c:strRef>
          </c:cat>
          <c:val>
            <c:numRef>
              <c:f>Stress!$C$88:$H$88</c:f>
              <c:numCache>
                <c:formatCode>General</c:formatCode>
                <c:ptCount val="6"/>
                <c:pt idx="0">
                  <c:v>46.8</c:v>
                </c:pt>
                <c:pt idx="1">
                  <c:v>37.4</c:v>
                </c:pt>
                <c:pt idx="2">
                  <c:v>51.2</c:v>
                </c:pt>
                <c:pt idx="3">
                  <c:v>50.5</c:v>
                </c:pt>
                <c:pt idx="4">
                  <c:v>58.3</c:v>
                </c:pt>
                <c:pt idx="5">
                  <c:v>65.2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57-4B01-A000-097050E63D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395310880"/>
        <c:axId val="395086512"/>
      </c:barChart>
      <c:catAx>
        <c:axId val="39531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95086512"/>
        <c:crosses val="autoZero"/>
        <c:auto val="1"/>
        <c:lblAlgn val="ctr"/>
        <c:lblOffset val="100"/>
        <c:noMultiLvlLbl val="0"/>
      </c:catAx>
      <c:valAx>
        <c:axId val="3950865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9531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</c:legendEntry>
      <c:layout>
        <c:manualLayout>
          <c:xMode val="edge"/>
          <c:yMode val="edge"/>
          <c:x val="0.10982400493120074"/>
          <c:y val="0.2066640283476367"/>
          <c:w val="0.74476901048522248"/>
          <c:h val="7.86156979045045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„Ich muss mehrere Aufgaben gleichzeitig erledigen“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68377666057015"/>
          <c:y val="0.30881312505601455"/>
          <c:w val="0.83648768158764286"/>
          <c:h val="0.603848877688916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Stress!$B$21</c:f>
              <c:strCache>
                <c:ptCount val="1"/>
                <c:pt idx="0">
                  <c:v>trifft nicht zu</c:v>
                </c:pt>
              </c:strCache>
            </c:strRef>
          </c:tx>
          <c:spPr>
            <a:solidFill>
              <a:srgbClr val="A8A81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Stress!$C$20:$H$20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81-99%</c:v>
                </c:pt>
                <c:pt idx="5">
                  <c:v>100%</c:v>
                </c:pt>
              </c:strCache>
            </c:strRef>
          </c:cat>
          <c:val>
            <c:numRef>
              <c:f>Stress!$C$21:$H$21</c:f>
              <c:numCache>
                <c:formatCode>General</c:formatCode>
                <c:ptCount val="6"/>
                <c:pt idx="0">
                  <c:v>17.100000000000001</c:v>
                </c:pt>
                <c:pt idx="1">
                  <c:v>20.100000000000001</c:v>
                </c:pt>
                <c:pt idx="2">
                  <c:v>15.2</c:v>
                </c:pt>
                <c:pt idx="3">
                  <c:v>24.8</c:v>
                </c:pt>
                <c:pt idx="4">
                  <c:v>17.899999999999999</c:v>
                </c:pt>
                <c:pt idx="5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C6-475E-9744-D894C17A57B7}"/>
            </c:ext>
          </c:extLst>
        </c:ser>
        <c:ser>
          <c:idx val="1"/>
          <c:order val="1"/>
          <c:tx>
            <c:strRef>
              <c:f>Stress!$B$22</c:f>
              <c:strCache>
                <c:ptCount val="1"/>
                <c:pt idx="0">
                  <c:v>trifft teilweise zu</c:v>
                </c:pt>
              </c:strCache>
            </c:strRef>
          </c:tx>
          <c:spPr>
            <a:solidFill>
              <a:srgbClr val="E286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Stress!$C$20:$H$20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81-99%</c:v>
                </c:pt>
                <c:pt idx="5">
                  <c:v>100%</c:v>
                </c:pt>
              </c:strCache>
            </c:strRef>
          </c:cat>
          <c:val>
            <c:numRef>
              <c:f>Stress!$C$22:$H$22</c:f>
              <c:numCache>
                <c:formatCode>General</c:formatCode>
                <c:ptCount val="6"/>
                <c:pt idx="0">
                  <c:v>49.4</c:v>
                </c:pt>
                <c:pt idx="1">
                  <c:v>47.5</c:v>
                </c:pt>
                <c:pt idx="2">
                  <c:v>44</c:v>
                </c:pt>
                <c:pt idx="3">
                  <c:v>36.6</c:v>
                </c:pt>
                <c:pt idx="4">
                  <c:v>42.9</c:v>
                </c:pt>
                <c:pt idx="5">
                  <c:v>49.6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C6-475E-9744-D894C17A57B7}"/>
            </c:ext>
          </c:extLst>
        </c:ser>
        <c:ser>
          <c:idx val="2"/>
          <c:order val="2"/>
          <c:tx>
            <c:strRef>
              <c:f>Stress!$B$23</c:f>
              <c:strCache>
                <c:ptCount val="1"/>
                <c:pt idx="0">
                  <c:v>trifft zu</c:v>
                </c:pt>
              </c:strCache>
            </c:strRef>
          </c:tx>
          <c:spPr>
            <a:solidFill>
              <a:srgbClr val="8E101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Stress!$C$20:$H$20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81-99%</c:v>
                </c:pt>
                <c:pt idx="5">
                  <c:v>100%</c:v>
                </c:pt>
              </c:strCache>
            </c:strRef>
          </c:cat>
          <c:val>
            <c:numRef>
              <c:f>Stress!$C$23:$H$23</c:f>
              <c:numCache>
                <c:formatCode>General</c:formatCode>
                <c:ptCount val="6"/>
                <c:pt idx="0">
                  <c:v>33.5</c:v>
                </c:pt>
                <c:pt idx="1">
                  <c:v>32.4</c:v>
                </c:pt>
                <c:pt idx="2">
                  <c:v>40.799999999999997</c:v>
                </c:pt>
                <c:pt idx="3">
                  <c:v>38.6</c:v>
                </c:pt>
                <c:pt idx="4">
                  <c:v>39.299999999999997</c:v>
                </c:pt>
                <c:pt idx="5">
                  <c:v>34.799999999999997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C6-475E-9744-D894C17A5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482700232"/>
        <c:axId val="482694744"/>
      </c:barChart>
      <c:catAx>
        <c:axId val="482700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82694744"/>
        <c:crosses val="autoZero"/>
        <c:auto val="1"/>
        <c:lblAlgn val="ctr"/>
        <c:lblOffset val="100"/>
        <c:noMultiLvlLbl val="0"/>
      </c:catAx>
      <c:valAx>
        <c:axId val="4826947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82700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9992166582125688E-2"/>
          <c:y val="0.20301204289964489"/>
          <c:w val="0.72498667676877937"/>
          <c:h val="7.6163212658312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„Ich verspüre Belastungen durch Technik“ nach Anteil im Homeoffice 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Stress!$B$107</c:f>
              <c:strCache>
                <c:ptCount val="1"/>
                <c:pt idx="0">
                  <c:v>trifft nicht zu</c:v>
                </c:pt>
              </c:strCache>
            </c:strRef>
          </c:tx>
          <c:spPr>
            <a:solidFill>
              <a:srgbClr val="A8A81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Stress!$C$106:$H$106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81-99%</c:v>
                </c:pt>
                <c:pt idx="5">
                  <c:v>100%</c:v>
                </c:pt>
              </c:strCache>
            </c:strRef>
          </c:cat>
          <c:val>
            <c:numRef>
              <c:f>Stress!$C$107:$H$107</c:f>
              <c:numCache>
                <c:formatCode>General</c:formatCode>
                <c:ptCount val="6"/>
                <c:pt idx="0">
                  <c:v>51</c:v>
                </c:pt>
                <c:pt idx="1">
                  <c:v>41</c:v>
                </c:pt>
                <c:pt idx="2">
                  <c:v>41.8</c:v>
                </c:pt>
                <c:pt idx="3">
                  <c:v>51.5</c:v>
                </c:pt>
                <c:pt idx="4">
                  <c:v>56</c:v>
                </c:pt>
                <c:pt idx="5">
                  <c:v>60.3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F1-49C6-9E3D-F821A76D9214}"/>
            </c:ext>
          </c:extLst>
        </c:ser>
        <c:ser>
          <c:idx val="1"/>
          <c:order val="1"/>
          <c:tx>
            <c:strRef>
              <c:f>Stress!$B$108</c:f>
              <c:strCache>
                <c:ptCount val="1"/>
                <c:pt idx="0">
                  <c:v>trifft teilweise zu</c:v>
                </c:pt>
              </c:strCache>
            </c:strRef>
          </c:tx>
          <c:spPr>
            <a:solidFill>
              <a:srgbClr val="E286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Stress!$C$106:$H$106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81-99%</c:v>
                </c:pt>
                <c:pt idx="5">
                  <c:v>100%</c:v>
                </c:pt>
              </c:strCache>
            </c:strRef>
          </c:cat>
          <c:val>
            <c:numRef>
              <c:f>Stress!$C$108:$H$108</c:f>
              <c:numCache>
                <c:formatCode>General</c:formatCode>
                <c:ptCount val="6"/>
                <c:pt idx="0">
                  <c:v>39.5</c:v>
                </c:pt>
                <c:pt idx="1">
                  <c:v>43.2</c:v>
                </c:pt>
                <c:pt idx="2">
                  <c:v>44</c:v>
                </c:pt>
                <c:pt idx="3">
                  <c:v>35.6</c:v>
                </c:pt>
                <c:pt idx="4">
                  <c:v>35.700000000000003</c:v>
                </c:pt>
                <c:pt idx="5">
                  <c:v>29.1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F1-49C6-9E3D-F821A76D9214}"/>
            </c:ext>
          </c:extLst>
        </c:ser>
        <c:ser>
          <c:idx val="2"/>
          <c:order val="2"/>
          <c:tx>
            <c:strRef>
              <c:f>Stress!$B$109</c:f>
              <c:strCache>
                <c:ptCount val="1"/>
                <c:pt idx="0">
                  <c:v>trifft zu</c:v>
                </c:pt>
              </c:strCache>
            </c:strRef>
          </c:tx>
          <c:spPr>
            <a:solidFill>
              <a:srgbClr val="8E101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Stress!$C$106:$H$106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81-99%</c:v>
                </c:pt>
                <c:pt idx="5">
                  <c:v>100%</c:v>
                </c:pt>
              </c:strCache>
            </c:strRef>
          </c:cat>
          <c:val>
            <c:numRef>
              <c:f>Stress!$C$109:$H$109</c:f>
              <c:numCache>
                <c:formatCode>General</c:formatCode>
                <c:ptCount val="6"/>
                <c:pt idx="0">
                  <c:v>9.5</c:v>
                </c:pt>
                <c:pt idx="1">
                  <c:v>15.8</c:v>
                </c:pt>
                <c:pt idx="2">
                  <c:v>14.4</c:v>
                </c:pt>
                <c:pt idx="3">
                  <c:v>12.9</c:v>
                </c:pt>
                <c:pt idx="4">
                  <c:v>8.3000000000000007</c:v>
                </c:pt>
                <c:pt idx="5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F1-49C6-9E3D-F821A76D9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82695136"/>
        <c:axId val="482697488"/>
      </c:barChart>
      <c:catAx>
        <c:axId val="48269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82697488"/>
        <c:crosses val="autoZero"/>
        <c:auto val="1"/>
        <c:lblAlgn val="ctr"/>
        <c:lblOffset val="100"/>
        <c:noMultiLvlLbl val="0"/>
      </c:catAx>
      <c:valAx>
        <c:axId val="4826974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8269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Anteil der Arbeitszeit im Homeoffice</a:t>
            </a:r>
          </a:p>
        </c:rich>
      </c:tx>
      <c:layout>
        <c:manualLayout>
          <c:xMode val="edge"/>
          <c:yMode val="edge"/>
          <c:x val="0.19254912559286508"/>
          <c:y val="5.53619889418687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Ergonomie!$B$21</c:f>
              <c:strCache>
                <c:ptCount val="1"/>
                <c:pt idx="0">
                  <c:v>trifft nicht zu</c:v>
                </c:pt>
              </c:strCache>
            </c:strRef>
          </c:tx>
          <c:spPr>
            <a:solidFill>
              <a:srgbClr val="8E101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Ergonomie!$C$20:$H$20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81-99%</c:v>
                </c:pt>
                <c:pt idx="5">
                  <c:v>100%</c:v>
                </c:pt>
              </c:strCache>
            </c:strRef>
          </c:cat>
          <c:val>
            <c:numRef>
              <c:f>Ergonomie!$C$21:$H$21</c:f>
              <c:numCache>
                <c:formatCode>General</c:formatCode>
                <c:ptCount val="6"/>
                <c:pt idx="0">
                  <c:v>42.2</c:v>
                </c:pt>
                <c:pt idx="1">
                  <c:v>28.8</c:v>
                </c:pt>
                <c:pt idx="2">
                  <c:v>24.8</c:v>
                </c:pt>
                <c:pt idx="3">
                  <c:v>23.8</c:v>
                </c:pt>
                <c:pt idx="4">
                  <c:v>25</c:v>
                </c:pt>
                <c:pt idx="5">
                  <c:v>21.3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F0-432E-A3C5-24F1681E05EA}"/>
            </c:ext>
          </c:extLst>
        </c:ser>
        <c:ser>
          <c:idx val="1"/>
          <c:order val="1"/>
          <c:tx>
            <c:strRef>
              <c:f>Ergonomie!$B$22</c:f>
              <c:strCache>
                <c:ptCount val="1"/>
                <c:pt idx="0">
                  <c:v>trifft teilweise zu</c:v>
                </c:pt>
              </c:strCache>
            </c:strRef>
          </c:tx>
          <c:spPr>
            <a:solidFill>
              <a:srgbClr val="E286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Ergonomie!$C$20:$H$20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81-99%</c:v>
                </c:pt>
                <c:pt idx="5">
                  <c:v>100%</c:v>
                </c:pt>
              </c:strCache>
            </c:strRef>
          </c:cat>
          <c:val>
            <c:numRef>
              <c:f>Ergonomie!$C$22:$H$22</c:f>
              <c:numCache>
                <c:formatCode>General</c:formatCode>
                <c:ptCount val="6"/>
                <c:pt idx="0">
                  <c:v>37.6</c:v>
                </c:pt>
                <c:pt idx="1">
                  <c:v>47.5</c:v>
                </c:pt>
                <c:pt idx="2">
                  <c:v>52.8</c:v>
                </c:pt>
                <c:pt idx="3">
                  <c:v>43.6</c:v>
                </c:pt>
                <c:pt idx="4">
                  <c:v>45.2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F0-432E-A3C5-24F1681E05EA}"/>
            </c:ext>
          </c:extLst>
        </c:ser>
        <c:ser>
          <c:idx val="2"/>
          <c:order val="2"/>
          <c:tx>
            <c:strRef>
              <c:f>Ergonomie!$B$23</c:f>
              <c:strCache>
                <c:ptCount val="1"/>
                <c:pt idx="0">
                  <c:v>trifft zu</c:v>
                </c:pt>
              </c:strCache>
            </c:strRef>
          </c:tx>
          <c:spPr>
            <a:solidFill>
              <a:srgbClr val="A8A81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Ergonomie!$C$20:$H$20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81-99%</c:v>
                </c:pt>
                <c:pt idx="5">
                  <c:v>100%</c:v>
                </c:pt>
              </c:strCache>
            </c:strRef>
          </c:cat>
          <c:val>
            <c:numRef>
              <c:f>Ergonomie!$C$23:$H$23</c:f>
              <c:numCache>
                <c:formatCode>General</c:formatCode>
                <c:ptCount val="6"/>
                <c:pt idx="0">
                  <c:v>20.199999999999996</c:v>
                </c:pt>
                <c:pt idx="1">
                  <c:v>23.700000000000003</c:v>
                </c:pt>
                <c:pt idx="2">
                  <c:v>22.400000000000006</c:v>
                </c:pt>
                <c:pt idx="3">
                  <c:v>32.6</c:v>
                </c:pt>
                <c:pt idx="4">
                  <c:v>29.799999999999997</c:v>
                </c:pt>
                <c:pt idx="5">
                  <c:v>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F0-432E-A3C5-24F1681E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394926376"/>
        <c:axId val="22655728"/>
      </c:barChart>
      <c:catAx>
        <c:axId val="39492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2655728"/>
        <c:crosses val="autoZero"/>
        <c:auto val="1"/>
        <c:lblAlgn val="ctr"/>
        <c:lblOffset val="100"/>
        <c:noMultiLvlLbl val="0"/>
      </c:catAx>
      <c:valAx>
        <c:axId val="226557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94926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80652618465725"/>
          <c:y val="0.18168798189104191"/>
          <c:w val="0.68743908960048805"/>
          <c:h val="8.86429853150045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69552-C15A-4AC6-B5C3-8F385620C6CB}" type="datetimeFigureOut">
              <a:rPr lang="de-DE" smtClean="0"/>
              <a:pPr/>
              <a:t>09.11.2021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3B-CF3D-4182-ABB6-4441A77C173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83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0C3B-CF3D-4182-ABB6-4441A77C1735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277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119C-BE6C-47F1-9C92-ADD90177D768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2836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00C3B-CF3D-4182-ABB6-4441A77C1735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52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119C-BE6C-47F1-9C92-ADD90177D768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969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Übersicht der untersuchten Aspekte in der Tendenz. Differenziert nach</a:t>
            </a:r>
          </a:p>
          <a:p>
            <a:r>
              <a:rPr lang="de-DE" dirty="0"/>
              <a:t>Arbeit &amp; Leben</a:t>
            </a:r>
          </a:p>
          <a:p>
            <a:r>
              <a:rPr lang="de-DE" dirty="0"/>
              <a:t>Arbeitsorganisation</a:t>
            </a:r>
          </a:p>
          <a:p>
            <a:r>
              <a:rPr lang="de-DE" dirty="0"/>
              <a:t>Arbeitsmittel</a:t>
            </a:r>
          </a:p>
          <a:p>
            <a:r>
              <a:rPr lang="de-DE" dirty="0"/>
              <a:t>Das Thema Kommunikation und soziales Miteinander wird im Modul „Kommunikation, Sinn und </a:t>
            </a:r>
            <a:r>
              <a:rPr lang="de-DE" dirty="0" err="1"/>
              <a:t>Authenzität</a:t>
            </a:r>
            <a:r>
              <a:rPr lang="de-DE" dirty="0"/>
              <a:t>“ behandelt.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00C3B-CF3D-4182-ABB6-4441A77C1735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743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119C-BE6C-47F1-9C92-ADD90177D76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98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Belastungsfaktor berufliche Mobilität ist deutlich zurückgegangen, d.h. nicht nur der Umfang beruflicher Mobilität hat abgenommen auch die empfundene Belastung durch die Mobilität.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00C3B-CF3D-4182-ABB6-4441A77C1735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850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entsprechenden Fragen lauten:</a:t>
            </a:r>
          </a:p>
          <a:p>
            <a:pPr marL="171450" indent="-171450">
              <a:buFontTx/>
              <a:buChar char="-"/>
            </a:pPr>
            <a:r>
              <a:rPr lang="de-DE" dirty="0"/>
              <a:t>Zu meinem direkten Vorgesetztem besteht ein gutes Vertrauensverhältnis</a:t>
            </a:r>
          </a:p>
          <a:p>
            <a:pPr marL="171450" indent="-171450">
              <a:buFontTx/>
              <a:buChar char="-"/>
            </a:pPr>
            <a:r>
              <a:rPr lang="de-DE" dirty="0"/>
              <a:t>Im Team vertrauen wir uns gegenseitig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meiner Arbeit werde ich von meiner Führungskraft unterstützt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meiner Arbeit werde ich von KollegInnen unterstützt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00C3B-CF3D-4182-ABB6-4441A77C1735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35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Schematische Darstellung, Einflussfaktoren auf die Work-Life-Balance;</a:t>
            </a:r>
          </a:p>
          <a:p>
            <a:r>
              <a:rPr lang="de-DE" dirty="0"/>
              <a:t>Je größer der Homeoffice-Anteil ist, desto besser gelingt die Vereinbarkeit von Beruf und Privatleben. Eine qualitative Grenze liegt bei ca. 60% Homeoffice-Anteil.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00C3B-CF3D-4182-ABB6-4441A77C1735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416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119C-BE6C-47F1-9C92-ADD90177D76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636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entsprechenden Fragen lauten:</a:t>
            </a:r>
          </a:p>
          <a:p>
            <a:pPr marL="171450" indent="-171450">
              <a:buFontTx/>
              <a:buChar char="-"/>
            </a:pPr>
            <a:r>
              <a:rPr lang="de-DE" dirty="0"/>
              <a:t>„Ich kann meine Aufgaben störungsfrei erledigen“</a:t>
            </a:r>
          </a:p>
          <a:p>
            <a:pPr marL="171450" indent="-171450">
              <a:buFontTx/>
              <a:buChar char="-"/>
            </a:pPr>
            <a:r>
              <a:rPr lang="de-DE" dirty="0"/>
              <a:t>„Ich habe ausreichend Zeit, meine Aufgaben zu erledigen“</a:t>
            </a:r>
          </a:p>
          <a:p>
            <a:pPr marL="171450" indent="-171450">
              <a:buFontTx/>
              <a:buChar char="-"/>
            </a:pPr>
            <a:r>
              <a:rPr lang="de-DE" dirty="0"/>
              <a:t>„Ich muss mehrere Aufgaben gleichzeitig erledigen“</a:t>
            </a:r>
          </a:p>
          <a:p>
            <a:pPr marL="171450" indent="-171450">
              <a:buFontTx/>
              <a:buChar char="-"/>
            </a:pPr>
            <a:r>
              <a:rPr lang="de-DE" dirty="0"/>
              <a:t>„Ich habe ausreichend Ressourcen, um meine Aufgaben zu erledigen“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00C3B-CF3D-4182-ABB6-4441A77C1735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353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00C3B-CF3D-4182-ABB6-4441A77C1735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11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9531" y="1207243"/>
            <a:ext cx="7065818" cy="18970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Platz für eine dreizeilige Überschrift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9532" y="3615122"/>
            <a:ext cx="8479536" cy="61299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charset="2"/>
              <a:buNone/>
              <a:tabLst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1600"/>
              <a:t>Referentin: </a:t>
            </a:r>
            <a:r>
              <a:rPr lang="de-DE"/>
              <a:t>Dr. Erika Mustermann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-117595" y="1434575"/>
            <a:ext cx="219511" cy="2586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478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613378"/>
            <a:ext cx="6111680" cy="104270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Platz für eine zweizeilige</a:t>
            </a:r>
            <a:br>
              <a:rPr lang="de-DE"/>
            </a:br>
            <a:r>
              <a:rPr lang="de-DE"/>
              <a:t>Seitenüberschrift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9360" y="1881410"/>
            <a:ext cx="8229600" cy="2022516"/>
          </a:xfrm>
          <a:prstGeom prst="rect">
            <a:avLst/>
          </a:prstGeom>
        </p:spPr>
        <p:txBody>
          <a:bodyPr>
            <a:normAutofit/>
          </a:bodyPr>
          <a:lstStyle>
            <a:lvl1pPr marL="342000" indent="-342900">
              <a:spcBef>
                <a:spcPts val="0"/>
              </a:spcBef>
              <a:buClr>
                <a:schemeClr val="accent1"/>
              </a:buClr>
              <a:buSzPct val="50000"/>
              <a:buFont typeface="Wingdings" charset="2"/>
              <a:buChar char="§"/>
              <a:defRPr sz="1600"/>
            </a:lvl1pPr>
            <a:lvl2pPr marL="742950" indent="-285750">
              <a:buClr>
                <a:schemeClr val="accent2"/>
              </a:buClr>
              <a:buSzPct val="50000"/>
              <a:buFont typeface="Wingdings" charset="2"/>
              <a:buChar char="§"/>
              <a:defRPr sz="1600"/>
            </a:lvl2pPr>
            <a:lvl3pPr>
              <a:buClr>
                <a:schemeClr val="accent3"/>
              </a:buClr>
              <a:buSzPct val="50000"/>
              <a:defRPr sz="1600"/>
            </a:lvl3pPr>
            <a:lvl4pPr marL="1600200" indent="-228600">
              <a:buClr>
                <a:schemeClr val="accent3"/>
              </a:buClr>
              <a:buSzPct val="50000"/>
              <a:buFont typeface="Wingdings" charset="2"/>
              <a:buChar char="§"/>
              <a:defRPr sz="1600"/>
            </a:lvl4pPr>
            <a:lvl5pPr marL="2057400" indent="-228600">
              <a:buClr>
                <a:schemeClr val="accent3"/>
              </a:buClr>
              <a:buSzPct val="50000"/>
              <a:buFont typeface="Wingdings" charset="2"/>
              <a:buChar char="§"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36957" y="4235807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S. </a:t>
            </a:r>
            <a:fld id="{0EDFE99D-8152-C04A-9D84-6916546334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88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/>
          <p:cNvSpPr>
            <a:spLocks noGrp="1"/>
          </p:cNvSpPr>
          <p:nvPr>
            <p:ph type="pic" sz="quarter" idx="14"/>
          </p:nvPr>
        </p:nvSpPr>
        <p:spPr>
          <a:xfrm>
            <a:off x="6016179" y="1881410"/>
            <a:ext cx="3032476" cy="2022516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49360" y="1881410"/>
            <a:ext cx="5457946" cy="2022516"/>
          </a:xfrm>
          <a:prstGeom prst="rect">
            <a:avLst/>
          </a:prstGeom>
        </p:spPr>
        <p:txBody>
          <a:bodyPr>
            <a:normAutofit/>
          </a:bodyPr>
          <a:lstStyle>
            <a:lvl1pPr marL="342000" indent="-342900">
              <a:spcBef>
                <a:spcPts val="0"/>
              </a:spcBef>
              <a:buClr>
                <a:schemeClr val="accent1"/>
              </a:buClr>
              <a:buSzPct val="50000"/>
              <a:buFont typeface="Wingdings" charset="2"/>
              <a:buChar char="§"/>
              <a:defRPr sz="1600"/>
            </a:lvl1pPr>
            <a:lvl2pPr marL="742950" indent="-285750">
              <a:buClr>
                <a:schemeClr val="accent2"/>
              </a:buClr>
              <a:buSzPct val="50000"/>
              <a:buFont typeface="Wingdings" charset="2"/>
              <a:buChar char="§"/>
              <a:defRPr sz="1600"/>
            </a:lvl2pPr>
            <a:lvl3pPr>
              <a:buClr>
                <a:schemeClr val="accent3"/>
              </a:buClr>
              <a:buSzPct val="50000"/>
              <a:defRPr sz="1600"/>
            </a:lvl3pPr>
            <a:lvl4pPr marL="1600200" indent="-228600">
              <a:buClr>
                <a:schemeClr val="accent3"/>
              </a:buClr>
              <a:buSzPct val="50000"/>
              <a:buFont typeface="Wingdings" charset="2"/>
              <a:buChar char="§"/>
              <a:defRPr sz="1600"/>
            </a:lvl4pPr>
            <a:lvl5pPr marL="2057400" indent="-228600">
              <a:buClr>
                <a:schemeClr val="accent3"/>
              </a:buClr>
              <a:buSzPct val="50000"/>
              <a:buFont typeface="Wingdings" charset="2"/>
              <a:buChar char="§"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9048656" y="1881410"/>
            <a:ext cx="187249" cy="20225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613378"/>
            <a:ext cx="6111680" cy="104270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Platz für eine zweizeilige</a:t>
            </a:r>
            <a:br>
              <a:rPr lang="de-DE"/>
            </a:br>
            <a:r>
              <a:rPr lang="de-DE"/>
              <a:t>Seitenüberschrift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36957" y="4235807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S. </a:t>
            </a:r>
            <a:fld id="{0EDFE99D-8152-C04A-9D84-6916546334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39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7"/>
          <p:cNvSpPr>
            <a:spLocks noGrp="1"/>
          </p:cNvSpPr>
          <p:nvPr>
            <p:ph type="pic" sz="quarter" idx="14"/>
          </p:nvPr>
        </p:nvSpPr>
        <p:spPr>
          <a:xfrm>
            <a:off x="93624" y="1881410"/>
            <a:ext cx="3032476" cy="2022516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3244534" y="1881410"/>
            <a:ext cx="5457946" cy="2022516"/>
          </a:xfrm>
          <a:prstGeom prst="rect">
            <a:avLst/>
          </a:prstGeom>
        </p:spPr>
        <p:txBody>
          <a:bodyPr>
            <a:normAutofit/>
          </a:bodyPr>
          <a:lstStyle>
            <a:lvl1pPr marL="342000" indent="-342900">
              <a:spcBef>
                <a:spcPts val="0"/>
              </a:spcBef>
              <a:buClr>
                <a:schemeClr val="accent1"/>
              </a:buClr>
              <a:buSzPct val="50000"/>
              <a:buFont typeface="Wingdings" charset="2"/>
              <a:buChar char="§"/>
              <a:defRPr sz="1600"/>
            </a:lvl1pPr>
            <a:lvl2pPr marL="742950" indent="-285750">
              <a:buClr>
                <a:schemeClr val="accent2"/>
              </a:buClr>
              <a:buSzPct val="50000"/>
              <a:buFont typeface="Wingdings" charset="2"/>
              <a:buChar char="§"/>
              <a:defRPr sz="1600"/>
            </a:lvl2pPr>
            <a:lvl3pPr>
              <a:buClr>
                <a:schemeClr val="accent3"/>
              </a:buClr>
              <a:buSzPct val="50000"/>
              <a:defRPr sz="1600"/>
            </a:lvl3pPr>
            <a:lvl4pPr marL="1600200" indent="-228600">
              <a:buClr>
                <a:schemeClr val="accent3"/>
              </a:buClr>
              <a:buSzPct val="50000"/>
              <a:buFont typeface="Wingdings" charset="2"/>
              <a:buChar char="§"/>
              <a:defRPr sz="1600"/>
            </a:lvl4pPr>
            <a:lvl5pPr marL="2057400" indent="-228600">
              <a:buClr>
                <a:schemeClr val="accent3"/>
              </a:buClr>
              <a:buSzPct val="50000"/>
              <a:buFont typeface="Wingdings" charset="2"/>
              <a:buChar char="§"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-93625" y="1881410"/>
            <a:ext cx="187249" cy="20225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613378"/>
            <a:ext cx="6111680" cy="104270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Platz für eine zweizeilige</a:t>
            </a:r>
            <a:br>
              <a:rPr lang="de-DE"/>
            </a:br>
            <a:r>
              <a:rPr lang="de-DE"/>
              <a:t>Seitenüberschrift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36957" y="4235807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S. </a:t>
            </a:r>
            <a:fld id="{0EDFE99D-8152-C04A-9D84-6916546334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84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rei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17"/>
          <p:cNvSpPr>
            <a:spLocks noGrp="1"/>
          </p:cNvSpPr>
          <p:nvPr>
            <p:ph type="pic" sz="quarter" idx="14"/>
          </p:nvPr>
        </p:nvSpPr>
        <p:spPr>
          <a:xfrm>
            <a:off x="6117779" y="1881410"/>
            <a:ext cx="3032476" cy="2022516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22" name="Bildplatzhalter 17"/>
          <p:cNvSpPr>
            <a:spLocks noGrp="1"/>
          </p:cNvSpPr>
          <p:nvPr>
            <p:ph type="pic" sz="quarter" idx="15"/>
          </p:nvPr>
        </p:nvSpPr>
        <p:spPr>
          <a:xfrm>
            <a:off x="93624" y="1881410"/>
            <a:ext cx="3032476" cy="2022516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23" name="Bildplatzhalter 17"/>
          <p:cNvSpPr>
            <a:spLocks noGrp="1"/>
          </p:cNvSpPr>
          <p:nvPr>
            <p:ph type="pic" sz="quarter" idx="16"/>
          </p:nvPr>
        </p:nvSpPr>
        <p:spPr>
          <a:xfrm>
            <a:off x="3126100" y="1881410"/>
            <a:ext cx="2985423" cy="2022516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-93625" y="1881410"/>
            <a:ext cx="187249" cy="20225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613378"/>
            <a:ext cx="6111680" cy="104270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Platz für eine zweizeilige</a:t>
            </a:r>
            <a:br>
              <a:rPr lang="de-DE"/>
            </a:br>
            <a:r>
              <a:rPr lang="de-DE"/>
              <a:t>Seitenüberschrift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36957" y="4235807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S. </a:t>
            </a:r>
            <a:fld id="{0EDFE99D-8152-C04A-9D84-69165463340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7036957" y="4554240"/>
            <a:ext cx="10346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600" b="1">
                <a:solidFill>
                  <a:schemeClr val="tx1">
                    <a:lumMod val="85000"/>
                    <a:lumOff val="15000"/>
                  </a:schemeClr>
                </a:solidFill>
              </a:rPr>
              <a:t>In Kooperation mit: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07" y="4731541"/>
            <a:ext cx="1023893" cy="31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7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-158753" y="-33421"/>
            <a:ext cx="252378" cy="52385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93625" y="-33422"/>
            <a:ext cx="9050375" cy="5238537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de-DE"/>
              <a:t>Bild auf Platzhalter ziehen oder oder durch klicken auf das Symbol Grafiken hinzufügen.</a:t>
            </a:r>
          </a:p>
        </p:txBody>
      </p:sp>
    </p:spTree>
    <p:extLst>
      <p:ext uri="{BB962C8B-B14F-4D97-AF65-F5344CB8AC3E}">
        <p14:creationId xmlns:p14="http://schemas.microsoft.com/office/powerpoint/2010/main" val="392218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36957" y="4235807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Ende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7036957" y="4554240"/>
            <a:ext cx="10346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600" b="1">
                <a:solidFill>
                  <a:schemeClr val="tx1">
                    <a:lumMod val="85000"/>
                    <a:lumOff val="15000"/>
                  </a:schemeClr>
                </a:solidFill>
              </a:rPr>
              <a:t>In Kooperation mit: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07" y="4731541"/>
            <a:ext cx="1023893" cy="31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57200" y="206375"/>
            <a:ext cx="61793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39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2223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4" r:id="rId7"/>
  </p:sldLayoutIdLst>
  <p:txStyles>
    <p:titleStyle>
      <a:lvl1pPr algn="ctr" defTabSz="457200" rtl="0" eaLnBrk="1" latinLnBrk="0" hangingPunct="1">
        <a:spcBef>
          <a:spcPct val="0"/>
        </a:spcBef>
        <a:buNone/>
        <a:defRPr lang="de-DE" sz="2800" kern="1200" baseline="0" dirty="0" smtClean="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SzPct val="50000"/>
        <a:buFont typeface="Wingdings" charset="2"/>
        <a:buChar char="§"/>
        <a:defRPr lang="de-DE" sz="1600" kern="1200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SzPct val="50000"/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SzPct val="5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SzPct val="50000"/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SzPct val="50000"/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4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6.svg"/><Relationship Id="rId18" Type="http://schemas.openxmlformats.org/officeDocument/2006/relationships/image" Target="../media/image101.png"/><Relationship Id="rId26" Type="http://schemas.openxmlformats.org/officeDocument/2006/relationships/image" Target="../media/image39.png"/><Relationship Id="rId3" Type="http://schemas.openxmlformats.org/officeDocument/2006/relationships/image" Target="../media/image22.svg"/><Relationship Id="rId21" Type="http://schemas.openxmlformats.org/officeDocument/2006/relationships/image" Target="../media/image104.svg"/><Relationship Id="rId7" Type="http://schemas.openxmlformats.org/officeDocument/2006/relationships/image" Target="../media/image90.svg"/><Relationship Id="rId12" Type="http://schemas.openxmlformats.org/officeDocument/2006/relationships/image" Target="../media/image95.png"/><Relationship Id="rId17" Type="http://schemas.openxmlformats.org/officeDocument/2006/relationships/image" Target="../media/image100.svg"/><Relationship Id="rId25" Type="http://schemas.openxmlformats.org/officeDocument/2006/relationships/image" Target="../media/image108.svg"/><Relationship Id="rId33" Type="http://schemas.openxmlformats.org/officeDocument/2006/relationships/image" Target="../media/image114.svg"/><Relationship Id="rId2" Type="http://schemas.openxmlformats.org/officeDocument/2006/relationships/image" Target="../media/image21.png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29" Type="http://schemas.openxmlformats.org/officeDocument/2006/relationships/image" Target="../media/image11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svg"/><Relationship Id="rId24" Type="http://schemas.openxmlformats.org/officeDocument/2006/relationships/image" Target="../media/image107.png"/><Relationship Id="rId32" Type="http://schemas.openxmlformats.org/officeDocument/2006/relationships/image" Target="../media/image113.png"/><Relationship Id="rId5" Type="http://schemas.openxmlformats.org/officeDocument/2006/relationships/image" Target="../media/image88.svg"/><Relationship Id="rId15" Type="http://schemas.openxmlformats.org/officeDocument/2006/relationships/image" Target="../media/image98.svg"/><Relationship Id="rId23" Type="http://schemas.openxmlformats.org/officeDocument/2006/relationships/image" Target="../media/image106.svg"/><Relationship Id="rId28" Type="http://schemas.openxmlformats.org/officeDocument/2006/relationships/image" Target="../media/image109.png"/><Relationship Id="rId10" Type="http://schemas.openxmlformats.org/officeDocument/2006/relationships/image" Target="../media/image93.png"/><Relationship Id="rId19" Type="http://schemas.openxmlformats.org/officeDocument/2006/relationships/image" Target="../media/image102.svg"/><Relationship Id="rId31" Type="http://schemas.openxmlformats.org/officeDocument/2006/relationships/image" Target="../media/image112.svg"/><Relationship Id="rId4" Type="http://schemas.openxmlformats.org/officeDocument/2006/relationships/image" Target="../media/image87.png"/><Relationship Id="rId9" Type="http://schemas.openxmlformats.org/officeDocument/2006/relationships/image" Target="../media/image92.sv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Relationship Id="rId27" Type="http://schemas.openxmlformats.org/officeDocument/2006/relationships/image" Target="../media/image40.svg"/><Relationship Id="rId30" Type="http://schemas.openxmlformats.org/officeDocument/2006/relationships/image" Target="../media/image111.png"/><Relationship Id="rId8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svg"/><Relationship Id="rId13" Type="http://schemas.openxmlformats.org/officeDocument/2006/relationships/image" Target="../media/image125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4.svg"/><Relationship Id="rId2" Type="http://schemas.openxmlformats.org/officeDocument/2006/relationships/chart" Target="../charts/chart9.xml"/><Relationship Id="rId16" Type="http://schemas.openxmlformats.org/officeDocument/2006/relationships/image" Target="../media/image1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sv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10" Type="http://schemas.openxmlformats.org/officeDocument/2006/relationships/image" Target="../media/image122.svg"/><Relationship Id="rId4" Type="http://schemas.openxmlformats.org/officeDocument/2006/relationships/image" Target="../media/image116.svg"/><Relationship Id="rId9" Type="http://schemas.openxmlformats.org/officeDocument/2006/relationships/image" Target="../media/image121.png"/><Relationship Id="rId14" Type="http://schemas.openxmlformats.org/officeDocument/2006/relationships/image" Target="../media/image126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ga-info.de/veroeffentlichunge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18" Type="http://schemas.openxmlformats.org/officeDocument/2006/relationships/image" Target="../media/image36.svg"/><Relationship Id="rId26" Type="http://schemas.openxmlformats.org/officeDocument/2006/relationships/image" Target="../media/image44.sv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svg"/><Relationship Id="rId20" Type="http://schemas.openxmlformats.org/officeDocument/2006/relationships/image" Target="../media/image38.sv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24" Type="http://schemas.openxmlformats.org/officeDocument/2006/relationships/image" Target="../media/image42.svg"/><Relationship Id="rId32" Type="http://schemas.openxmlformats.org/officeDocument/2006/relationships/image" Target="../media/image50.sv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svg"/><Relationship Id="rId10" Type="http://schemas.openxmlformats.org/officeDocument/2006/relationships/image" Target="../media/image28.sv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Relationship Id="rId22" Type="http://schemas.openxmlformats.org/officeDocument/2006/relationships/image" Target="../media/image40.svg"/><Relationship Id="rId27" Type="http://schemas.openxmlformats.org/officeDocument/2006/relationships/image" Target="../media/image45.png"/><Relationship Id="rId30" Type="http://schemas.openxmlformats.org/officeDocument/2006/relationships/image" Target="../media/image4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svg"/><Relationship Id="rId18" Type="http://schemas.openxmlformats.org/officeDocument/2006/relationships/image" Target="../media/image65.png"/><Relationship Id="rId3" Type="http://schemas.openxmlformats.org/officeDocument/2006/relationships/chart" Target="../charts/chart3.xml"/><Relationship Id="rId7" Type="http://schemas.openxmlformats.org/officeDocument/2006/relationships/image" Target="../media/image54.svg"/><Relationship Id="rId12" Type="http://schemas.openxmlformats.org/officeDocument/2006/relationships/image" Target="../media/image59.png"/><Relationship Id="rId17" Type="http://schemas.openxmlformats.org/officeDocument/2006/relationships/image" Target="../media/image64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5" Type="http://schemas.openxmlformats.org/officeDocument/2006/relationships/image" Target="../media/image62.svg"/><Relationship Id="rId10" Type="http://schemas.openxmlformats.org/officeDocument/2006/relationships/image" Target="../media/image57.png"/><Relationship Id="rId19" Type="http://schemas.openxmlformats.org/officeDocument/2006/relationships/image" Target="../media/image66.svg"/><Relationship Id="rId4" Type="http://schemas.openxmlformats.org/officeDocument/2006/relationships/image" Target="../media/image51.png"/><Relationship Id="rId9" Type="http://schemas.openxmlformats.org/officeDocument/2006/relationships/image" Target="../media/image56.svg"/><Relationship Id="rId1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67.png"/><Relationship Id="rId18" Type="http://schemas.openxmlformats.org/officeDocument/2006/relationships/image" Target="../media/image72.svg"/><Relationship Id="rId26" Type="http://schemas.openxmlformats.org/officeDocument/2006/relationships/image" Target="../media/image80.svg"/><Relationship Id="rId3" Type="http://schemas.openxmlformats.org/officeDocument/2006/relationships/image" Target="../media/image21.png"/><Relationship Id="rId21" Type="http://schemas.openxmlformats.org/officeDocument/2006/relationships/image" Target="../media/image75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0.svg"/><Relationship Id="rId20" Type="http://schemas.openxmlformats.org/officeDocument/2006/relationships/image" Target="../media/image74.svg"/><Relationship Id="rId29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24" Type="http://schemas.openxmlformats.org/officeDocument/2006/relationships/image" Target="../media/image78.svg"/><Relationship Id="rId32" Type="http://schemas.openxmlformats.org/officeDocument/2006/relationships/image" Target="../media/image86.svg"/><Relationship Id="rId5" Type="http://schemas.openxmlformats.org/officeDocument/2006/relationships/image" Target="../media/image23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28" Type="http://schemas.openxmlformats.org/officeDocument/2006/relationships/image" Target="../media/image82.svg"/><Relationship Id="rId10" Type="http://schemas.openxmlformats.org/officeDocument/2006/relationships/image" Target="../media/image28.svg"/><Relationship Id="rId19" Type="http://schemas.openxmlformats.org/officeDocument/2006/relationships/image" Target="../media/image73.png"/><Relationship Id="rId31" Type="http://schemas.openxmlformats.org/officeDocument/2006/relationships/image" Target="../media/image85.pn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68.svg"/><Relationship Id="rId22" Type="http://schemas.openxmlformats.org/officeDocument/2006/relationships/image" Target="../media/image76.svg"/><Relationship Id="rId27" Type="http://schemas.openxmlformats.org/officeDocument/2006/relationships/image" Target="../media/image81.png"/><Relationship Id="rId30" Type="http://schemas.openxmlformats.org/officeDocument/2006/relationships/image" Target="../media/image8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693" y="1717122"/>
            <a:ext cx="7855907" cy="1897088"/>
          </a:xfrm>
        </p:spPr>
        <p:txBody>
          <a:bodyPr>
            <a:normAutofit/>
          </a:bodyPr>
          <a:lstStyle/>
          <a:p>
            <a:r>
              <a:rPr lang="de-DE" sz="3200" dirty="0"/>
              <a:t>New Work &amp; Führung</a:t>
            </a:r>
            <a:br>
              <a:rPr lang="de-DE" sz="3000" dirty="0"/>
            </a:br>
            <a:r>
              <a:rPr lang="de-DE" sz="2500" dirty="0"/>
              <a:t>Sonderauswertung 2021</a:t>
            </a:r>
            <a:br>
              <a:rPr lang="de-DE" sz="2500" dirty="0"/>
            </a:br>
            <a:r>
              <a:rPr lang="de-DE" sz="2500" dirty="0"/>
              <a:t>Ressourcen &amp; Belastungen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Oliver Hasselmann, Esther Stollenwerk</a:t>
            </a:r>
          </a:p>
        </p:txBody>
      </p:sp>
    </p:spTree>
    <p:extLst>
      <p:ext uri="{BB962C8B-B14F-4D97-AF65-F5344CB8AC3E}">
        <p14:creationId xmlns:p14="http://schemas.microsoft.com/office/powerpoint/2010/main" val="2833689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F7176-013C-49FB-99E6-3B2AC9F8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Mit steigendem Homeoffice-Anteil: mehr Zeit &amp; weniger Störungen</a:t>
            </a:r>
          </a:p>
        </p:txBody>
      </p:sp>
      <p:graphicFrame>
        <p:nvGraphicFramePr>
          <p:cNvPr id="5" name="Diagramm 4" descr="„Ich kann meine Aufgaben störungsfrei erledigen“, nach Anteil der Arbeitszeit im Homeoffice; Homeoffice-Anteil 1-20%: &quot;trifft zu&quot; = 34,6%, &quot;trifft teilweise zu&quot; = 47,9%, &quot;trifft nicht zu&quot; = 17,5%. Homeoffice-Anteil 21-40%: &quot;trifft zu&quot; = 37,4%, &quot;trifft teilweise zu&quot; = 50,4%, &quot;trifft nicht zu&quot; = 12,2%. Homeoffice-Anteil 41-60%: &quot;trifft zu&quot; = 40%, &quot;trifft teilweise zu&quot; = 48%, &quot;trifft nicht zu&quot; = 12%. Homeoffice-Anteil 61-80%: &quot;trifft zu&quot; = 42,6%, &quot;trifft teilweise zu&quot; = 47,5%, &quot;trifft nicht zu&quot; = 9,9%. Homeoffice-Anteil 81-99%: &quot;trifft zu&quot; = 56%, &quot;trifft teilweise zu&quot; = 35,7%, &quot;trifft nicht zu&quot; = 8,3%. Homeoffice-Anteil 100%: &quot;trifft zu&quot; = 61%, &quot;trifft teilweise zu&quot; = 25,5%, &quot;trifft nicht zu&quot; = 13,5%. ">
            <a:extLst>
              <a:ext uri="{FF2B5EF4-FFF2-40B4-BE49-F238E27FC236}">
                <a16:creationId xmlns:a16="http://schemas.microsoft.com/office/drawing/2014/main" id="{EE8D2495-6148-4F6B-9727-9A31EECBE8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833135"/>
              </p:ext>
            </p:extLst>
          </p:nvPr>
        </p:nvGraphicFramePr>
        <p:xfrm>
          <a:off x="4452201" y="1687259"/>
          <a:ext cx="4102252" cy="2842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Diagramm 18" descr="„Ich habe ausreichend Zeit für meine Aufgaben“, nach Anteil der Arbeitszeit im Homeoffice; Homeoffice-Anteil 1-20%: &quot;trifft zu&quot; = 41,4%, &quot;trifft teilweise zu&quot; = 43%, &quot;trifft nicht zu&quot; = 15,6%. Homeoffice-Anteil 21-40%: &quot;trifft zu&quot; = 33,8%, &quot;trifft teilweise zu&quot; = 51,8%, &quot;trifft nicht zu&quot; = 14,4%. Homeoffice-Anteil 41-60%: &quot;trifft zu&quot; = 46,4%, &quot;trifft teilweise zu&quot; = 41,6%, &quot;trifft nicht zu&quot; = 12%. Homeoffice-Anteil 61-80%: &quot;trifft zu&quot; = 46,5%, &quot;trifft teilweise zu&quot; = 41,6%, &quot;trifft nicht zu&quot; = 11,9%. Homeoffice-Anteil 81-99%: &quot;trifft zu&quot; = 57,1%, &quot;trifft teilweise zu&quot; = 28,6%, &quot;trifft nicht zu&quot; = 14,3%. Homeoffice-Anteil 100%: &quot;trifft zu&quot; = 64,5%, &quot;trifft teilweise zu&quot; = 22,7%, &quot;trifft nicht zu&quot; = 12,8%. ">
            <a:extLst>
              <a:ext uri="{FF2B5EF4-FFF2-40B4-BE49-F238E27FC236}">
                <a16:creationId xmlns:a16="http://schemas.microsoft.com/office/drawing/2014/main" id="{1C39CB91-F234-446C-8E2F-12925648F9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068907"/>
              </p:ext>
            </p:extLst>
          </p:nvPr>
        </p:nvGraphicFramePr>
        <p:xfrm>
          <a:off x="457200" y="1687260"/>
          <a:ext cx="3886200" cy="2842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08466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F7176-013C-49FB-99E6-3B2AC9F8E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13378"/>
            <a:ext cx="7315201" cy="1042702"/>
          </a:xfrm>
        </p:spPr>
        <p:txBody>
          <a:bodyPr>
            <a:noAutofit/>
          </a:bodyPr>
          <a:lstStyle/>
          <a:p>
            <a:r>
              <a:rPr lang="de-DE" sz="2600" dirty="0"/>
              <a:t>Mit steigendem Homeoffice-Anteil: keine Veränderung bei Ressourcen &amp; Multitasking</a:t>
            </a:r>
          </a:p>
        </p:txBody>
      </p:sp>
      <p:graphicFrame>
        <p:nvGraphicFramePr>
          <p:cNvPr id="9" name="Diagramm 8" descr="„Ich verfüge über ausreichend Ressourcen, um meine Aufgaben erledigen &#10;zu können“, nach Anteil der Arbeitszeit im Homeoffice; Homeoffice-Anteil 1-20%: &quot;trifft zu&quot; = 46,8%, &quot;trifft teilweise zu&quot; = 43%, &quot;trifft nicht zu&quot; = 10,3%. Homeoffice-Anteil 21-40%: &quot;trifft zu&quot; = 37,4%, &quot;trifft teilweise zu&quot; = 53,2%, &quot;trifft nicht zu&quot; = 9,4%. Homeoffice-Anteil 41-60%: &quot;trifft zu&quot; = 51,2%, &quot;trifft teilweise zu&quot; = 42,4%, &quot;trifft nicht zu&quot; = 6,4%. Homeoffice-Anteil 61-80%: &quot;trifft zu&quot; = 50,5%, &quot;trifft teilweise zu&quot; = 41,6%, &quot;trifft nicht zu&quot; = 7,9%. Homeoffice-Anteil 81-99%: &quot;trifft zu&quot; = 58,3%, &quot;trifft teilweise zu&quot; = 33,3%, &quot;trifft nicht zu&quot; = 8,3%. Homeoffice-Anteil 100%: &quot;trifft zu&quot; = 65,2%, &quot;trifft teilweise zu&quot; = 29,1%, &quot;trifft nicht zu&quot; = 5,7%. ">
            <a:extLst>
              <a:ext uri="{FF2B5EF4-FFF2-40B4-BE49-F238E27FC236}">
                <a16:creationId xmlns:a16="http://schemas.microsoft.com/office/drawing/2014/main" id="{03E4DDCD-F843-4459-8B0B-2A32A85A7D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608466"/>
              </p:ext>
            </p:extLst>
          </p:nvPr>
        </p:nvGraphicFramePr>
        <p:xfrm>
          <a:off x="457199" y="1582375"/>
          <a:ext cx="3893575" cy="2845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Diagramm 11" descr="„Ich muss mehrere Aufgaben gleichzeitig erledigen“, nach Anteil der Arbeitszeit im Homeoffice; Homeoffice-Anteil 1-20%: &quot;trifft zu&quot; = 33,5%, &quot;trifft teilweise zu&quot; = 49,4%, &quot;trifft nicht zu&quot; = 17,1%. Homeoffice-Anteil 21-40%: &quot;trifft zu&quot; = 32,4%, &quot;trifft teilweise zu&quot; = 47,5%, &quot;trifft nicht zu&quot; = 20,1%. Homeoffice-Anteil 41-60%: &quot;trifft zu&quot; = 40,8%, &quot;trifft teilweise zu&quot; = 44%, &quot;trifft nicht zu&quot; = 15,2%. Homeoffice-Anteil 61-80%: &quot;trifft zu&quot; = 38,6%, &quot;trifft teilweise zu&quot; = 36,6%, &quot;trifft nicht zu&quot; = 24,8%. Homeoffice-Anteil 81-99%: &quot;trifft zu&quot; = 39,3%, &quot;trifft teilweise zu&quot; = 42,9%, &quot;trifft nicht zu&quot; = 17,9%. Homeoffice-Anteil 100%: &quot;trifft zu&quot; = 34,8%, &quot;trifft teilweise zu&quot; = 49,6%, &quot;trifft nicht zu&quot; = 15,6%. ">
            <a:extLst>
              <a:ext uri="{FF2B5EF4-FFF2-40B4-BE49-F238E27FC236}">
                <a16:creationId xmlns:a16="http://schemas.microsoft.com/office/drawing/2014/main" id="{F1A00506-8453-446E-9759-1C01A24DFD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722035"/>
              </p:ext>
            </p:extLst>
          </p:nvPr>
        </p:nvGraphicFramePr>
        <p:xfrm>
          <a:off x="4572000" y="1582375"/>
          <a:ext cx="3893575" cy="2845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8642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Ergonomische Ausstattung &amp; Technikstress bei mobiler Arbeit</a:t>
            </a:r>
            <a:br>
              <a:rPr lang="de-DE" dirty="0"/>
            </a:br>
            <a:endParaRPr lang="de-DE" dirty="0"/>
          </a:p>
        </p:txBody>
      </p:sp>
      <p:sp>
        <p:nvSpPr>
          <p:cNvPr id="2050" name="AutoShape 2" descr="Bildergebnis für arbeit 4.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2077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F7176-013C-49FB-99E6-3B2AC9F8E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3378"/>
            <a:ext cx="6111680" cy="1042702"/>
          </a:xfrm>
        </p:spPr>
        <p:txBody>
          <a:bodyPr>
            <a:normAutofit/>
          </a:bodyPr>
          <a:lstStyle/>
          <a:p>
            <a:r>
              <a:rPr lang="de-DE" dirty="0"/>
              <a:t>Technostress ist mobil ausgeprägter, auf niedrigem Niveau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2C5FCC6-40D8-478C-9868-26BA0305DCA2}"/>
              </a:ext>
            </a:extLst>
          </p:cNvPr>
          <p:cNvSpPr/>
          <p:nvPr/>
        </p:nvSpPr>
        <p:spPr>
          <a:xfrm>
            <a:off x="457200" y="1688901"/>
            <a:ext cx="4475184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„Ich verspüre Belastungen durch Technik“ </a:t>
            </a:r>
          </a:p>
          <a:p>
            <a:r>
              <a:rPr lang="de-DE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grpSp>
        <p:nvGrpSpPr>
          <p:cNvPr id="7" name="Gruppieren 6" descr=" &quot;Ich verspüre Belastungen durch Technik&quot; (Nur Antwort &quot;trifft voll und ganz zu&quot;): Mobile Arbeit = 11,7%, Präsenzarbeit = 3,7%.">
            <a:extLst>
              <a:ext uri="{FF2B5EF4-FFF2-40B4-BE49-F238E27FC236}">
                <a16:creationId xmlns:a16="http://schemas.microsoft.com/office/drawing/2014/main" id="{C4569DA1-7553-4D40-AB4D-52DDDF05E885}"/>
              </a:ext>
            </a:extLst>
          </p:cNvPr>
          <p:cNvGrpSpPr/>
          <p:nvPr/>
        </p:nvGrpSpPr>
        <p:grpSpPr>
          <a:xfrm>
            <a:off x="457200" y="2157071"/>
            <a:ext cx="6425852" cy="2192857"/>
            <a:chOff x="457200" y="2157071"/>
            <a:chExt cx="6425852" cy="2192857"/>
          </a:xfrm>
        </p:grpSpPr>
        <p:sp>
          <p:nvSpPr>
            <p:cNvPr id="4" name="Rechteck: abgerundete Ecken 3">
              <a:extLst>
                <a:ext uri="{FF2B5EF4-FFF2-40B4-BE49-F238E27FC236}">
                  <a16:creationId xmlns:a16="http://schemas.microsoft.com/office/drawing/2014/main" id="{BA1EB03F-0D52-4BB4-B064-D3AD4FC0D863}"/>
                </a:ext>
              </a:extLst>
            </p:cNvPr>
            <p:cNvSpPr/>
            <p:nvPr/>
          </p:nvSpPr>
          <p:spPr>
            <a:xfrm>
              <a:off x="457200" y="2157071"/>
              <a:ext cx="6425852" cy="2192857"/>
            </a:xfrm>
            <a:prstGeom prst="roundRect">
              <a:avLst>
                <a:gd name="adj" fmla="val 10099"/>
              </a:avLst>
            </a:prstGeom>
            <a:solidFill>
              <a:schemeClr val="bg1"/>
            </a:solidFill>
            <a:ln w="38100">
              <a:solidFill>
                <a:srgbClr val="A6000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56D63C35-8916-4C08-9F27-A4A0FD374AAD}"/>
                </a:ext>
              </a:extLst>
            </p:cNvPr>
            <p:cNvGrpSpPr/>
            <p:nvPr/>
          </p:nvGrpSpPr>
          <p:grpSpPr>
            <a:xfrm>
              <a:off x="682744" y="2311828"/>
              <a:ext cx="1673471" cy="1985223"/>
              <a:chOff x="1327834" y="1858297"/>
              <a:chExt cx="1673471" cy="1985223"/>
            </a:xfrm>
          </p:grpSpPr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72797183-1D65-4882-8336-0AAE2A497DAA}"/>
                  </a:ext>
                </a:extLst>
              </p:cNvPr>
              <p:cNvSpPr txBox="1"/>
              <p:nvPr/>
            </p:nvSpPr>
            <p:spPr>
              <a:xfrm>
                <a:off x="1327834" y="1858297"/>
                <a:ext cx="16380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>
                    <a:solidFill>
                      <a:srgbClr val="A60009"/>
                    </a:solidFill>
                  </a:rPr>
                  <a:t>Mobile Arbeit</a:t>
                </a:r>
              </a:p>
            </p:txBody>
          </p:sp>
          <p:pic>
            <p:nvPicPr>
              <p:cNvPr id="14" name="Grafik 13" descr="Internet">
                <a:extLst>
                  <a:ext uri="{FF2B5EF4-FFF2-40B4-BE49-F238E27FC236}">
                    <a16:creationId xmlns:a16="http://schemas.microsoft.com/office/drawing/2014/main" id="{6EEA3D12-17BF-49FE-BC84-8AB718A279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31690" y="1989343"/>
                <a:ext cx="1230298" cy="1230298"/>
              </a:xfrm>
              <a:prstGeom prst="rect">
                <a:avLst/>
              </a:prstGeom>
            </p:spPr>
          </p:pic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AD1A0D5E-4D4D-426C-863D-D513AAF67984}"/>
                  </a:ext>
                </a:extLst>
              </p:cNvPr>
              <p:cNvSpPr txBox="1"/>
              <p:nvPr/>
            </p:nvSpPr>
            <p:spPr>
              <a:xfrm>
                <a:off x="1362715" y="3190822"/>
                <a:ext cx="16385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100" b="1" dirty="0">
                    <a:solidFill>
                      <a:srgbClr val="A60009"/>
                    </a:solidFill>
                  </a:rPr>
                  <a:t>Trifft voll und ganz zu</a:t>
                </a:r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CAEB62B5-D4DD-4DD0-9E86-50622D6CFC3D}"/>
                  </a:ext>
                </a:extLst>
              </p:cNvPr>
              <p:cNvSpPr txBox="1"/>
              <p:nvPr/>
            </p:nvSpPr>
            <p:spPr>
              <a:xfrm>
                <a:off x="1771692" y="3474188"/>
                <a:ext cx="89005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b="1" dirty="0">
                    <a:solidFill>
                      <a:srgbClr val="A60009"/>
                    </a:solidFill>
                  </a:rPr>
                  <a:t>11,7 %</a:t>
                </a:r>
              </a:p>
            </p:txBody>
          </p: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CB64877B-D049-487A-8C50-2E75FAC6EE75}"/>
                </a:ext>
              </a:extLst>
            </p:cNvPr>
            <p:cNvGrpSpPr/>
            <p:nvPr/>
          </p:nvGrpSpPr>
          <p:grpSpPr>
            <a:xfrm>
              <a:off x="4947256" y="2311828"/>
              <a:ext cx="1697901" cy="1954835"/>
              <a:chOff x="5592346" y="1958659"/>
              <a:chExt cx="1697901" cy="1954835"/>
            </a:xfrm>
          </p:grpSpPr>
          <p:pic>
            <p:nvPicPr>
              <p:cNvPr id="15" name="Grafik 14" descr="Gebäude">
                <a:extLst>
                  <a:ext uri="{FF2B5EF4-FFF2-40B4-BE49-F238E27FC236}">
                    <a16:creationId xmlns:a16="http://schemas.microsoft.com/office/drawing/2014/main" id="{496DEE38-3B4D-498A-BED3-D21092BC63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303502" y="2274412"/>
                <a:ext cx="819956" cy="819956"/>
              </a:xfrm>
              <a:prstGeom prst="rect">
                <a:avLst/>
              </a:prstGeom>
            </p:spPr>
          </p:pic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CEDC5ED1-4F43-46D9-B25C-CC67D7C6B61D}"/>
                  </a:ext>
                </a:extLst>
              </p:cNvPr>
              <p:cNvSpPr txBox="1"/>
              <p:nvPr/>
            </p:nvSpPr>
            <p:spPr>
              <a:xfrm>
                <a:off x="5592346" y="1958659"/>
                <a:ext cx="16979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>
                    <a:solidFill>
                      <a:schemeClr val="bg2">
                        <a:lumMod val="25000"/>
                      </a:schemeClr>
                    </a:solidFill>
                  </a:rPr>
                  <a:t>Präsenzarbeit</a:t>
                </a:r>
              </a:p>
            </p:txBody>
          </p:sp>
          <p:pic>
            <p:nvPicPr>
              <p:cNvPr id="17" name="Grafik 16" descr="Fabrik">
                <a:extLst>
                  <a:ext uri="{FF2B5EF4-FFF2-40B4-BE49-F238E27FC236}">
                    <a16:creationId xmlns:a16="http://schemas.microsoft.com/office/drawing/2014/main" id="{329F0CE2-808C-4F04-8B77-6614C1E4C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72584" y="2354815"/>
                <a:ext cx="917496" cy="917496"/>
              </a:xfrm>
              <a:prstGeom prst="rect">
                <a:avLst/>
              </a:prstGeom>
            </p:spPr>
          </p:pic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47D7088C-8687-4DD8-AB3D-1387D09982EF}"/>
                  </a:ext>
                </a:extLst>
              </p:cNvPr>
              <p:cNvSpPr txBox="1"/>
              <p:nvPr/>
            </p:nvSpPr>
            <p:spPr>
              <a:xfrm>
                <a:off x="5620947" y="3312940"/>
                <a:ext cx="16385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100" b="1" dirty="0">
                    <a:solidFill>
                      <a:schemeClr val="bg2">
                        <a:lumMod val="25000"/>
                      </a:schemeClr>
                    </a:solidFill>
                  </a:rPr>
                  <a:t>Trifft voll und ganz zu</a:t>
                </a: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8E4C7770-EAE2-444E-BF40-8959B6933CB7}"/>
                  </a:ext>
                </a:extLst>
              </p:cNvPr>
              <p:cNvSpPr txBox="1"/>
              <p:nvPr/>
            </p:nvSpPr>
            <p:spPr>
              <a:xfrm>
                <a:off x="6048180" y="3544162"/>
                <a:ext cx="7745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>
                    <a:solidFill>
                      <a:schemeClr val="bg2">
                        <a:lumMod val="25000"/>
                      </a:schemeClr>
                    </a:solidFill>
                  </a:rPr>
                  <a:t>3,7 %</a:t>
                </a:r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0B3E7467-85F6-4758-A289-258C510AC538}"/>
                </a:ext>
              </a:extLst>
            </p:cNvPr>
            <p:cNvGrpSpPr/>
            <p:nvPr/>
          </p:nvGrpSpPr>
          <p:grpSpPr>
            <a:xfrm>
              <a:off x="3187558" y="2837682"/>
              <a:ext cx="949449" cy="1100424"/>
              <a:chOff x="5382806" y="2989894"/>
              <a:chExt cx="949449" cy="1100424"/>
            </a:xfrm>
          </p:grpSpPr>
          <p:pic>
            <p:nvPicPr>
              <p:cNvPr id="5" name="Grafik 4" descr="Verwirrte Person">
                <a:extLst>
                  <a:ext uri="{FF2B5EF4-FFF2-40B4-BE49-F238E27FC236}">
                    <a16:creationId xmlns:a16="http://schemas.microsoft.com/office/drawing/2014/main" id="{5E87D93F-3A18-4E42-B48A-1F74A947A8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98300" y="298989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2" name="Grafik 21" descr="Verwirrte Person">
                <a:extLst>
                  <a:ext uri="{FF2B5EF4-FFF2-40B4-BE49-F238E27FC236}">
                    <a16:creationId xmlns:a16="http://schemas.microsoft.com/office/drawing/2014/main" id="{1A78D53C-5E1A-44A9-8219-B058490819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88593" y="3032095"/>
                <a:ext cx="925650" cy="925650"/>
              </a:xfrm>
              <a:prstGeom prst="rect">
                <a:avLst/>
              </a:prstGeom>
            </p:spPr>
          </p:pic>
          <p:pic>
            <p:nvPicPr>
              <p:cNvPr id="23" name="Grafik 22" descr="Verwirrte Person">
                <a:extLst>
                  <a:ext uri="{FF2B5EF4-FFF2-40B4-BE49-F238E27FC236}">
                    <a16:creationId xmlns:a16="http://schemas.microsoft.com/office/drawing/2014/main" id="{DC0A9D12-03F1-4296-9CE4-A56D4E6CA8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82806" y="3140869"/>
                <a:ext cx="949449" cy="949449"/>
              </a:xfrm>
              <a:prstGeom prst="rect">
                <a:avLst/>
              </a:prstGeom>
            </p:spPr>
          </p:pic>
        </p:grpSp>
        <p:pic>
          <p:nvPicPr>
            <p:cNvPr id="24" name="Grafik 23" descr="Signal">
              <a:extLst>
                <a:ext uri="{FF2B5EF4-FFF2-40B4-BE49-F238E27FC236}">
                  <a16:creationId xmlns:a16="http://schemas.microsoft.com/office/drawing/2014/main" id="{40F05557-A5EA-4C63-A45F-47BD6197D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158384" y="2465155"/>
              <a:ext cx="398863" cy="398863"/>
            </a:xfrm>
            <a:prstGeom prst="rect">
              <a:avLst/>
            </a:prstGeom>
          </p:spPr>
        </p:pic>
        <p:pic>
          <p:nvPicPr>
            <p:cNvPr id="26" name="Grafik 25" descr="Drahtlos">
              <a:extLst>
                <a:ext uri="{FF2B5EF4-FFF2-40B4-BE49-F238E27FC236}">
                  <a16:creationId xmlns:a16="http://schemas.microsoft.com/office/drawing/2014/main" id="{7EB6AFCF-31EF-4BA0-BD7D-7DCCD465D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847750" y="2897600"/>
              <a:ext cx="369161" cy="369161"/>
            </a:xfrm>
            <a:prstGeom prst="rect">
              <a:avLst/>
            </a:prstGeom>
          </p:spPr>
        </p:pic>
        <p:pic>
          <p:nvPicPr>
            <p:cNvPr id="28" name="Grafik 27" descr="Synchronisierende Cloud">
              <a:extLst>
                <a:ext uri="{FF2B5EF4-FFF2-40B4-BE49-F238E27FC236}">
                  <a16:creationId xmlns:a16="http://schemas.microsoft.com/office/drawing/2014/main" id="{0ED0F856-9E63-47CC-9643-DBDE68EFC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851682" y="3329202"/>
              <a:ext cx="369161" cy="369161"/>
            </a:xfrm>
            <a:prstGeom prst="rect">
              <a:avLst/>
            </a:prstGeom>
          </p:spPr>
        </p:pic>
        <p:pic>
          <p:nvPicPr>
            <p:cNvPr id="30" name="Grafik 29" descr="Leerer Akku">
              <a:extLst>
                <a:ext uri="{FF2B5EF4-FFF2-40B4-BE49-F238E27FC236}">
                  <a16:creationId xmlns:a16="http://schemas.microsoft.com/office/drawing/2014/main" id="{6281E5E2-D8A2-4E60-9A70-B6FE17801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2977089" y="3664217"/>
              <a:ext cx="358660" cy="358660"/>
            </a:xfrm>
            <a:prstGeom prst="rect">
              <a:avLst/>
            </a:prstGeom>
          </p:spPr>
        </p:pic>
        <p:pic>
          <p:nvPicPr>
            <p:cNvPr id="32" name="Grafik 31" descr="Aus der Cloud herunterladen">
              <a:extLst>
                <a:ext uri="{FF2B5EF4-FFF2-40B4-BE49-F238E27FC236}">
                  <a16:creationId xmlns:a16="http://schemas.microsoft.com/office/drawing/2014/main" id="{C15FA1F2-CF6E-449C-B284-79BF4B670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3364541" y="3877980"/>
              <a:ext cx="408033" cy="408033"/>
            </a:xfrm>
            <a:prstGeom prst="rect">
              <a:avLst/>
            </a:prstGeom>
          </p:spPr>
        </p:pic>
        <p:pic>
          <p:nvPicPr>
            <p:cNvPr id="34" name="Grafik 33" descr="Gamecontroller">
              <a:extLst>
                <a:ext uri="{FF2B5EF4-FFF2-40B4-BE49-F238E27FC236}">
                  <a16:creationId xmlns:a16="http://schemas.microsoft.com/office/drawing/2014/main" id="{812090D2-A199-4D0C-8575-9526A927A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3885556" y="3775158"/>
              <a:ext cx="416155" cy="416155"/>
            </a:xfrm>
            <a:prstGeom prst="rect">
              <a:avLst/>
            </a:prstGeom>
          </p:spPr>
        </p:pic>
        <p:pic>
          <p:nvPicPr>
            <p:cNvPr id="36" name="Grafik 35" descr="Smartphone">
              <a:extLst>
                <a:ext uri="{FF2B5EF4-FFF2-40B4-BE49-F238E27FC236}">
                  <a16:creationId xmlns:a16="http://schemas.microsoft.com/office/drawing/2014/main" id="{B0ED90DD-D629-4116-8BD0-6F0D2723F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3652683" y="2472803"/>
              <a:ext cx="369333" cy="369333"/>
            </a:xfrm>
            <a:prstGeom prst="rect">
              <a:avLst/>
            </a:prstGeom>
          </p:spPr>
        </p:pic>
        <p:pic>
          <p:nvPicPr>
            <p:cNvPr id="38" name="Grafik 37" descr="Fotokopierer">
              <a:extLst>
                <a:ext uri="{FF2B5EF4-FFF2-40B4-BE49-F238E27FC236}">
                  <a16:creationId xmlns:a16="http://schemas.microsoft.com/office/drawing/2014/main" id="{3FEDB769-CD57-440E-9C44-D9D5F3C13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4206389" y="3504981"/>
              <a:ext cx="318472" cy="318472"/>
            </a:xfrm>
            <a:prstGeom prst="rect">
              <a:avLst/>
            </a:prstGeom>
          </p:spPr>
        </p:pic>
        <p:pic>
          <p:nvPicPr>
            <p:cNvPr id="40" name="Grafik 39" descr="Drahtlosrouter">
              <a:extLst>
                <a:ext uri="{FF2B5EF4-FFF2-40B4-BE49-F238E27FC236}">
                  <a16:creationId xmlns:a16="http://schemas.microsoft.com/office/drawing/2014/main" id="{0E3196D8-BB55-402C-AC7D-6C131747B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4199134" y="3118901"/>
              <a:ext cx="369333" cy="369333"/>
            </a:xfrm>
            <a:prstGeom prst="rect">
              <a:avLst/>
            </a:prstGeom>
          </p:spPr>
        </p:pic>
        <p:pic>
          <p:nvPicPr>
            <p:cNvPr id="42" name="Grafik 41" descr="Robot">
              <a:extLst>
                <a:ext uri="{FF2B5EF4-FFF2-40B4-BE49-F238E27FC236}">
                  <a16:creationId xmlns:a16="http://schemas.microsoft.com/office/drawing/2014/main" id="{31206AE9-E99E-4D32-BE42-F9256AEB6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4002437" y="2699491"/>
              <a:ext cx="426408" cy="426408"/>
            </a:xfrm>
            <a:prstGeom prst="rect">
              <a:avLst/>
            </a:prstGeom>
          </p:spPr>
        </p:pic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CDBCF785-A158-4E62-B2FE-4B4701FE6A1A}"/>
                </a:ext>
              </a:extLst>
            </p:cNvPr>
            <p:cNvSpPr txBox="1"/>
            <p:nvPr/>
          </p:nvSpPr>
          <p:spPr>
            <a:xfrm>
              <a:off x="3082762" y="2169964"/>
              <a:ext cx="11336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100" b="1" dirty="0">
                  <a:solidFill>
                    <a:srgbClr val="A60009"/>
                  </a:solidFill>
                </a:rPr>
                <a:t>Technikstress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12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19BBC-E5FE-466F-BB5A-A7ED61EC1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Technostress ausgeprägt im mittleren Segment</a:t>
            </a:r>
          </a:p>
        </p:txBody>
      </p:sp>
      <p:graphicFrame>
        <p:nvGraphicFramePr>
          <p:cNvPr id="5" name="Diagramm 4" descr="„Ich verspüre Belastungen durch Technik“, nach Anteil der Arbeitszeit im Homeoffice; Homeoffice-Anteil 1-20%: &quot;trifft zu&quot; = 9,5%, &quot;trifft teilweise zu&quot; = 39,5%, &quot;trifft nicht zu&quot; = 51%. Homeoffice-Anteil 21-40%: &quot;trifft zu&quot; = 15,8%, &quot;trifft teilweise zu&quot; = 43,2%, &quot;trifft nicht zu&quot; = 41%. Homeoffice-Anteil 41-60%: &quot;trifft zu&quot; = 14,4%, &quot;trifft teilweise zu&quot; = 44%, &quot;trifft nicht zu&quot; = 41,8%. Homeoffice-Anteil 61-80%: &quot;trifft zu&quot; = 12,9%, &quot;trifft teilweise zu&quot; = 35,6%, &quot;trifft nicht zu&quot; = 51,5%. Homeoffice-Anteil 81-99%: &quot;trifft zu&quot; = 8,3%, &quot;trifft teilweise zu&quot; = 35,7%, &quot;trifft nicht zu&quot; = 56%. Homeoffice-Anteil 100%: &quot;trifft zu&quot; = 10,6%, &quot;trifft teilweise zu&quot; = 29,1%, &quot;trifft nicht zu&quot; = 60,3%. ">
            <a:extLst>
              <a:ext uri="{FF2B5EF4-FFF2-40B4-BE49-F238E27FC236}">
                <a16:creationId xmlns:a16="http://schemas.microsoft.com/office/drawing/2014/main" id="{F762465F-B6B9-4CE6-8EB9-EDF6BC6CA1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578981"/>
              </p:ext>
            </p:extLst>
          </p:nvPr>
        </p:nvGraphicFramePr>
        <p:xfrm>
          <a:off x="457200" y="1737360"/>
          <a:ext cx="7313734" cy="279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9092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F7176-013C-49FB-99E6-3B2AC9F8E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13378"/>
            <a:ext cx="6436895" cy="1042702"/>
          </a:xfrm>
        </p:spPr>
        <p:txBody>
          <a:bodyPr>
            <a:noAutofit/>
          </a:bodyPr>
          <a:lstStyle/>
          <a:p>
            <a:r>
              <a:rPr lang="de-DE" sz="2600" dirty="0"/>
              <a:t>Viel Verbesserungspotential für die ergonomische Ausstattung im Homeoffice</a:t>
            </a:r>
          </a:p>
        </p:txBody>
      </p:sp>
      <p:graphicFrame>
        <p:nvGraphicFramePr>
          <p:cNvPr id="6" name="Diagramm 5" descr="„Die ergonomische Ausstattung in meinem Homeoffice ist optimal“, nach Anteil der Arbeitszeit im Homeoffice; Homeoffice-Anteil 1-20%: &quot;trifft zu&quot; = 20,2%, &quot;trifft teilweise zu&quot; = 37,6%, &quot;trifft nicht zu&quot; = 42,2%. Homeoffice-Anteil 21-40%: &quot;trifft zu&quot; = 23,7%, &quot;trifft teilweise zu&quot; = 47,5%, &quot;trifft nicht zu&quot; = 28,8%. Homeoffice-Anteil 41-60%: &quot;trifft zu&quot; = 22,4%, &quot;trifft teilweise zu&quot; = 52,8%, &quot;trifft nicht zu&quot; = 24,8%. Homeoffice-Anteil 61-80%: &quot;trifft zu&quot; = 32,6%, &quot;trifft teilweise zu&quot; = 43,6%, &quot;trifft nicht zu&quot; = 23,8%. Homeoffice-Anteil 81-99%: &quot;trifft zu&quot; = 29,8%, &quot;trifft teilweise zu&quot; = 45,2%, &quot;trifft nicht zu&quot; = 25%. Homeoffice-Anteil 100%: &quot;trifft zu&quot; = 44,7%, &quot;trifft teilweise zu&quot; = 34%, &quot;trifft nicht zu&quot; = 21,3%. ">
            <a:extLst>
              <a:ext uri="{FF2B5EF4-FFF2-40B4-BE49-F238E27FC236}">
                <a16:creationId xmlns:a16="http://schemas.microsoft.com/office/drawing/2014/main" id="{106A503C-62EA-49D5-8346-7EBE2E4131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13808"/>
              </p:ext>
            </p:extLst>
          </p:nvPr>
        </p:nvGraphicFramePr>
        <p:xfrm>
          <a:off x="4257193" y="2003076"/>
          <a:ext cx="4310635" cy="2523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uppieren 11" descr="„Die ergonomische Ausstattung im Homeoffice ist optimal&quot; (nur mobile Arbeit): &quot;trifft zu&quot; = 27,5%, &quot;trifft teilweise zu&quot; = 42,3%, &quot;trifft nicht zu&quot; = 30,1%.">
            <a:extLst>
              <a:ext uri="{FF2B5EF4-FFF2-40B4-BE49-F238E27FC236}">
                <a16:creationId xmlns:a16="http://schemas.microsoft.com/office/drawing/2014/main" id="{6D96D678-AED5-4BBD-AA52-F7E6998BBE37}"/>
              </a:ext>
            </a:extLst>
          </p:cNvPr>
          <p:cNvGrpSpPr/>
          <p:nvPr/>
        </p:nvGrpSpPr>
        <p:grpSpPr>
          <a:xfrm>
            <a:off x="457200" y="2013524"/>
            <a:ext cx="3502269" cy="2388554"/>
            <a:chOff x="457200" y="2009274"/>
            <a:chExt cx="3502269" cy="2388554"/>
          </a:xfrm>
        </p:grpSpPr>
        <p:sp>
          <p:nvSpPr>
            <p:cNvPr id="44" name="Rechteck: abgerundete Ecken 43">
              <a:extLst>
                <a:ext uri="{FF2B5EF4-FFF2-40B4-BE49-F238E27FC236}">
                  <a16:creationId xmlns:a16="http://schemas.microsoft.com/office/drawing/2014/main" id="{FD6D5665-9550-4B14-9A5A-594BAA8A4674}"/>
                </a:ext>
              </a:extLst>
            </p:cNvPr>
            <p:cNvSpPr/>
            <p:nvPr/>
          </p:nvSpPr>
          <p:spPr>
            <a:xfrm>
              <a:off x="457200" y="2009274"/>
              <a:ext cx="3502269" cy="2388554"/>
            </a:xfrm>
            <a:prstGeom prst="roundRect">
              <a:avLst>
                <a:gd name="adj" fmla="val 10099"/>
              </a:avLst>
            </a:prstGeom>
            <a:solidFill>
              <a:schemeClr val="bg1"/>
            </a:solidFill>
            <a:ln w="38100">
              <a:solidFill>
                <a:srgbClr val="A6000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 descr="Lampe">
              <a:extLst>
                <a:ext uri="{FF2B5EF4-FFF2-40B4-BE49-F238E27FC236}">
                  <a16:creationId xmlns:a16="http://schemas.microsoft.com/office/drawing/2014/main" id="{CC68B2F6-B2D7-4455-A7A4-5EFBC8BAA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8079" y="2807137"/>
              <a:ext cx="914400" cy="914400"/>
            </a:xfrm>
            <a:prstGeom prst="rect">
              <a:avLst/>
            </a:prstGeom>
          </p:spPr>
        </p:pic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F6632372-AF35-46C0-A98D-433C3DF98382}"/>
                </a:ext>
              </a:extLst>
            </p:cNvPr>
            <p:cNvSpPr txBox="1"/>
            <p:nvPr/>
          </p:nvSpPr>
          <p:spPr>
            <a:xfrm>
              <a:off x="771010" y="2352431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accent5">
                      <a:lumMod val="50000"/>
                    </a:schemeClr>
                  </a:solidFill>
                </a:rPr>
                <a:t>27,5 %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0A17E1E7-A900-44CA-84CF-B93EBB699EE1}"/>
                </a:ext>
              </a:extLst>
            </p:cNvPr>
            <p:cNvSpPr txBox="1"/>
            <p:nvPr/>
          </p:nvSpPr>
          <p:spPr>
            <a:xfrm>
              <a:off x="1878461" y="2368211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B95C18"/>
                  </a:solidFill>
                </a:rPr>
                <a:t>42,3 %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914E4489-72B7-4798-A9D6-4138693921C8}"/>
                </a:ext>
              </a:extLst>
            </p:cNvPr>
            <p:cNvSpPr txBox="1"/>
            <p:nvPr/>
          </p:nvSpPr>
          <p:spPr>
            <a:xfrm>
              <a:off x="3028172" y="2374617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A60009"/>
                  </a:solidFill>
                </a:rPr>
                <a:t>30,1 %</a:t>
              </a:r>
            </a:p>
          </p:txBody>
        </p:sp>
        <p:pic>
          <p:nvPicPr>
            <p:cNvPr id="19" name="Grafik 18" descr="Daumen-hoch-Zeichen">
              <a:extLst>
                <a:ext uri="{FF2B5EF4-FFF2-40B4-BE49-F238E27FC236}">
                  <a16:creationId xmlns:a16="http://schemas.microsoft.com/office/drawing/2014/main" id="{4A1B9DBF-6B2E-4FBD-86AC-0153D4232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9012" y="2131509"/>
              <a:ext cx="268911" cy="268911"/>
            </a:xfrm>
            <a:prstGeom prst="rect">
              <a:avLst/>
            </a:prstGeom>
          </p:spPr>
        </p:pic>
        <p:pic>
          <p:nvPicPr>
            <p:cNvPr id="48" name="Grafik 47" descr="Daumen-hoch-Zeichen">
              <a:extLst>
                <a:ext uri="{FF2B5EF4-FFF2-40B4-BE49-F238E27FC236}">
                  <a16:creationId xmlns:a16="http://schemas.microsoft.com/office/drawing/2014/main" id="{D4203527-1E36-469B-BBFD-D1B18281B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3313866" y="2136130"/>
              <a:ext cx="268911" cy="268911"/>
            </a:xfrm>
            <a:prstGeom prst="rect">
              <a:avLst/>
            </a:prstGeom>
          </p:spPr>
        </p:pic>
        <p:pic>
          <p:nvPicPr>
            <p:cNvPr id="49" name="Grafik 48" descr="Daumen-hoch-Zeichen">
              <a:extLst>
                <a:ext uri="{FF2B5EF4-FFF2-40B4-BE49-F238E27FC236}">
                  <a16:creationId xmlns:a16="http://schemas.microsoft.com/office/drawing/2014/main" id="{E1E881A0-42B3-4517-BC3D-6DE8A1143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6200000">
              <a:off x="2101106" y="2129966"/>
              <a:ext cx="268911" cy="268911"/>
            </a:xfrm>
            <a:prstGeom prst="rect">
              <a:avLst/>
            </a:prstGeom>
          </p:spPr>
        </p:pic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F32CC230-CE78-4D28-AA2F-19620F2728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287" y="3470389"/>
              <a:ext cx="828018" cy="59572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C2C3AA60-3299-4B7A-9BA1-6E84199E027A}"/>
                </a:ext>
              </a:extLst>
            </p:cNvPr>
            <p:cNvCxnSpPr>
              <a:cxnSpLocks/>
            </p:cNvCxnSpPr>
            <p:nvPr/>
          </p:nvCxnSpPr>
          <p:spPr>
            <a:xfrm>
              <a:off x="1299361" y="3481818"/>
              <a:ext cx="2636153" cy="1485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>
              <a:extLst>
                <a:ext uri="{FF2B5EF4-FFF2-40B4-BE49-F238E27FC236}">
                  <a16:creationId xmlns:a16="http://schemas.microsoft.com/office/drawing/2014/main" id="{9F7555C5-7A52-461A-8046-61D417550B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7305" y="2686756"/>
              <a:ext cx="0" cy="79848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Grafik 4" descr="Essende Person">
              <a:extLst>
                <a:ext uri="{FF2B5EF4-FFF2-40B4-BE49-F238E27FC236}">
                  <a16:creationId xmlns:a16="http://schemas.microsoft.com/office/drawing/2014/main" id="{9C71ED4F-0EC0-404D-9242-E384A66D7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11033" y="3329760"/>
              <a:ext cx="914400" cy="914400"/>
            </a:xfrm>
            <a:prstGeom prst="rect">
              <a:avLst/>
            </a:prstGeom>
          </p:spPr>
        </p:pic>
        <p:pic>
          <p:nvPicPr>
            <p:cNvPr id="27" name="Grafik 26" descr="Tisch und Stühle">
              <a:extLst>
                <a:ext uri="{FF2B5EF4-FFF2-40B4-BE49-F238E27FC236}">
                  <a16:creationId xmlns:a16="http://schemas.microsoft.com/office/drawing/2014/main" id="{8BB09D30-EB88-480B-9BFB-866ACD4C1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740126" y="3025838"/>
              <a:ext cx="914400" cy="914400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350D2603-2548-4718-B83C-9D493983907A}"/>
                </a:ext>
              </a:extLst>
            </p:cNvPr>
            <p:cNvSpPr txBox="1"/>
            <p:nvPr/>
          </p:nvSpPr>
          <p:spPr>
            <a:xfrm>
              <a:off x="1373555" y="3819355"/>
              <a:ext cx="25106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b="1" dirty="0">
                  <a:solidFill>
                    <a:schemeClr val="accent1"/>
                  </a:solidFill>
                </a:rPr>
                <a:t>Ergonomische</a:t>
              </a:r>
            </a:p>
            <a:p>
              <a:pPr algn="r"/>
              <a:r>
                <a:rPr lang="de-DE" sz="1400" b="1" dirty="0">
                  <a:solidFill>
                    <a:schemeClr val="accent1"/>
                  </a:solidFill>
                </a:rPr>
                <a:t>Ausstattung im Homeoffice</a:t>
              </a:r>
            </a:p>
          </p:txBody>
        </p:sp>
        <p:pic>
          <p:nvPicPr>
            <p:cNvPr id="11" name="Grafik 10" descr="Couch">
              <a:extLst>
                <a:ext uri="{FF2B5EF4-FFF2-40B4-BE49-F238E27FC236}">
                  <a16:creationId xmlns:a16="http://schemas.microsoft.com/office/drawing/2014/main" id="{A939D964-566F-4685-BE27-754816B97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52500" y="2965994"/>
              <a:ext cx="914400" cy="914400"/>
            </a:xfrm>
            <a:prstGeom prst="rect">
              <a:avLst/>
            </a:prstGeom>
          </p:spPr>
        </p:pic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0F1E79B2-7D78-4AB0-8966-5D685A6FA6D4}"/>
              </a:ext>
            </a:extLst>
          </p:cNvPr>
          <p:cNvSpPr txBox="1"/>
          <p:nvPr/>
        </p:nvSpPr>
        <p:spPr>
          <a:xfrm>
            <a:off x="315271" y="1561935"/>
            <a:ext cx="632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„Die ergonomische Ausstattung im Homeoffice ist optimal“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4299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9171FE-190E-43F3-AF51-07EDB438F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CFAA1A-843B-4F79-9893-34ED40DF7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Große Unterschiede zwischen mobiler Arbeit und Präsenzarbeit</a:t>
            </a:r>
          </a:p>
          <a:p>
            <a:r>
              <a:rPr lang="de-DE" dirty="0"/>
              <a:t>Mobile Arbeit fördert u. a. die Vereinbarkeit von Beruf und Privatleben, störungsfreies Arbeiten und bietet vielfach ausreichend Ressourcen, um die Arbeitsaufgaben zu bewältigen.</a:t>
            </a:r>
          </a:p>
          <a:p>
            <a:r>
              <a:rPr lang="de-DE" dirty="0"/>
              <a:t>Präsenzarbeit bietet oftmals bessere ergonomische Bedingungen und reduziert den Technostress sowie die Multitasking-Anforderungen.</a:t>
            </a:r>
          </a:p>
          <a:p>
            <a:r>
              <a:rPr lang="de-DE" dirty="0"/>
              <a:t>Hybride Arbeitsmodelle können die Vorteile beider Arbeitsformen vereinen.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2705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457200" y="613378"/>
            <a:ext cx="6111680" cy="647021"/>
          </a:xfrm>
        </p:spPr>
        <p:txBody>
          <a:bodyPr>
            <a:normAutofit/>
          </a:bodyPr>
          <a:lstStyle/>
          <a:p>
            <a:r>
              <a:rPr lang="de-DE" dirty="0"/>
              <a:t>weiter zu…</a:t>
            </a:r>
            <a:endParaRPr lang="de-DE" i="1" dirty="0"/>
          </a:p>
        </p:txBody>
      </p:sp>
      <p:sp>
        <p:nvSpPr>
          <p:cNvPr id="2050" name="AutoShape 2" descr="Bildergebnis für arbeit 4.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57200" y="2775364"/>
            <a:ext cx="766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b="1" dirty="0">
                <a:hlinkClick r:id="rId3"/>
              </a:rPr>
              <a:t>https://www.iga-info.de/veroeffentlichungen/</a:t>
            </a:r>
            <a:endParaRPr lang="de-DE" b="1" dirty="0"/>
          </a:p>
        </p:txBody>
      </p:sp>
      <p:sp>
        <p:nvSpPr>
          <p:cNvPr id="53" name="Legende mit Linie 1 (Akzentuierungsbalken) 52"/>
          <p:cNvSpPr/>
          <p:nvPr/>
        </p:nvSpPr>
        <p:spPr>
          <a:xfrm>
            <a:off x="2207815" y="3340291"/>
            <a:ext cx="2182305" cy="436738"/>
          </a:xfrm>
          <a:prstGeom prst="accentCallout1">
            <a:avLst>
              <a:gd name="adj1" fmla="val 18750"/>
              <a:gd name="adj2" fmla="val -8333"/>
              <a:gd name="adj3" fmla="val -42117"/>
              <a:gd name="adj4" fmla="val -4940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Thema „New Work“</a:t>
            </a:r>
          </a:p>
        </p:txBody>
      </p:sp>
      <p:sp>
        <p:nvSpPr>
          <p:cNvPr id="54" name="Legende mit Linie 1 (Akzentuierungsbalken) 53"/>
          <p:cNvSpPr/>
          <p:nvPr/>
        </p:nvSpPr>
        <p:spPr>
          <a:xfrm>
            <a:off x="3298967" y="3984352"/>
            <a:ext cx="2483735" cy="410935"/>
          </a:xfrm>
          <a:prstGeom prst="accentCallout1">
            <a:avLst>
              <a:gd name="adj1" fmla="val 18750"/>
              <a:gd name="adj2" fmla="val -8333"/>
              <a:gd name="adj3" fmla="val -25000"/>
              <a:gd name="adj4" fmla="val -4465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Format „Arbeitshilfen“</a:t>
            </a:r>
          </a:p>
        </p:txBody>
      </p:sp>
      <p:grpSp>
        <p:nvGrpSpPr>
          <p:cNvPr id="61" name="Gruppieren 60"/>
          <p:cNvGrpSpPr/>
          <p:nvPr/>
        </p:nvGrpSpPr>
        <p:grpSpPr>
          <a:xfrm>
            <a:off x="4673144" y="1662673"/>
            <a:ext cx="1546910" cy="890134"/>
            <a:chOff x="3138338" y="2700519"/>
            <a:chExt cx="2181444" cy="890134"/>
          </a:xfrm>
        </p:grpSpPr>
        <p:sp>
          <p:nvSpPr>
            <p:cNvPr id="62" name="Rechteck: abgerundete Ecken 7">
              <a:extLst>
                <a:ext uri="{FF2B5EF4-FFF2-40B4-BE49-F238E27FC236}">
                  <a16:creationId xmlns:a16="http://schemas.microsoft.com/office/drawing/2014/main" id="{A270E936-AE7B-45F4-BF15-9C0A6C812BEA}"/>
                </a:ext>
              </a:extLst>
            </p:cNvPr>
            <p:cNvSpPr/>
            <p:nvPr/>
          </p:nvSpPr>
          <p:spPr>
            <a:xfrm>
              <a:off x="3138338" y="2700519"/>
              <a:ext cx="2181444" cy="888691"/>
            </a:xfrm>
            <a:prstGeom prst="roundRect">
              <a:avLst>
                <a:gd name="adj" fmla="val 10099"/>
              </a:avLst>
            </a:prstGeom>
            <a:solidFill>
              <a:schemeClr val="bg1"/>
            </a:solidFill>
            <a:ln w="38100">
              <a:solidFill>
                <a:srgbClr val="A6000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Textfeld 62" descr="Digital Leadership">
              <a:extLst>
                <a:ext uri="{FF2B5EF4-FFF2-40B4-BE49-F238E27FC236}">
                  <a16:creationId xmlns:a16="http://schemas.microsoft.com/office/drawing/2014/main" id="{ADC53EF7-BC4A-4712-97C5-D6606BBECBE0}"/>
                </a:ext>
              </a:extLst>
            </p:cNvPr>
            <p:cNvSpPr txBox="1"/>
            <p:nvPr/>
          </p:nvSpPr>
          <p:spPr>
            <a:xfrm>
              <a:off x="3410332" y="2814757"/>
              <a:ext cx="1824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accent1"/>
                  </a:solidFill>
                </a:rPr>
                <a:t>Digital Leadership</a:t>
              </a:r>
            </a:p>
          </p:txBody>
        </p:sp>
        <p:sp>
          <p:nvSpPr>
            <p:cNvPr id="64" name="Rechteck: abgerundete Ecken 17">
              <a:extLst>
                <a:ext uri="{FF2B5EF4-FFF2-40B4-BE49-F238E27FC236}">
                  <a16:creationId xmlns:a16="http://schemas.microsoft.com/office/drawing/2014/main" id="{8FA2C813-5417-4AE3-96EA-2BCD9A1DFEFD}"/>
                </a:ext>
              </a:extLst>
            </p:cNvPr>
            <p:cNvSpPr/>
            <p:nvPr/>
          </p:nvSpPr>
          <p:spPr>
            <a:xfrm>
              <a:off x="3152313" y="2701962"/>
              <a:ext cx="258019" cy="888691"/>
            </a:xfrm>
            <a:prstGeom prst="roundRect">
              <a:avLst>
                <a:gd name="adj" fmla="val 20427"/>
              </a:avLst>
            </a:prstGeom>
            <a:solidFill>
              <a:srgbClr val="A6000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5" name="Gruppieren 64"/>
          <p:cNvGrpSpPr/>
          <p:nvPr/>
        </p:nvGrpSpPr>
        <p:grpSpPr>
          <a:xfrm>
            <a:off x="2590689" y="1664116"/>
            <a:ext cx="1873738" cy="890134"/>
            <a:chOff x="543244" y="2960869"/>
            <a:chExt cx="2095812" cy="890134"/>
          </a:xfrm>
        </p:grpSpPr>
        <p:sp>
          <p:nvSpPr>
            <p:cNvPr id="66" name="Rechteck: abgerundete Ecken 5">
              <a:extLst>
                <a:ext uri="{FF2B5EF4-FFF2-40B4-BE49-F238E27FC236}">
                  <a16:creationId xmlns:a16="http://schemas.microsoft.com/office/drawing/2014/main" id="{F0FE82F3-D87B-4273-B9AC-792EECD8BE48}"/>
                </a:ext>
              </a:extLst>
            </p:cNvPr>
            <p:cNvSpPr/>
            <p:nvPr/>
          </p:nvSpPr>
          <p:spPr>
            <a:xfrm>
              <a:off x="543244" y="2960869"/>
              <a:ext cx="2095812" cy="888691"/>
            </a:xfrm>
            <a:prstGeom prst="roundRect">
              <a:avLst>
                <a:gd name="adj" fmla="val 10099"/>
              </a:avLst>
            </a:prstGeom>
            <a:solidFill>
              <a:schemeClr val="bg1"/>
            </a:solidFill>
            <a:ln w="38100">
              <a:solidFill>
                <a:srgbClr val="A6000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Textfeld 66" descr="Sinn &amp; Wertschätzung">
              <a:extLst>
                <a:ext uri="{FF2B5EF4-FFF2-40B4-BE49-F238E27FC236}">
                  <a16:creationId xmlns:a16="http://schemas.microsoft.com/office/drawing/2014/main" id="{D29C2279-2842-4645-844C-898F5541F8AA}"/>
                </a:ext>
              </a:extLst>
            </p:cNvPr>
            <p:cNvSpPr txBox="1"/>
            <p:nvPr/>
          </p:nvSpPr>
          <p:spPr>
            <a:xfrm>
              <a:off x="800264" y="3069822"/>
              <a:ext cx="1838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chemeClr val="accent1"/>
                  </a:solidFill>
                </a:rPr>
                <a:t>Sinn &amp; Wertschätzung</a:t>
              </a:r>
            </a:p>
          </p:txBody>
        </p:sp>
        <p:sp>
          <p:nvSpPr>
            <p:cNvPr id="68" name="Rechteck: abgerundete Ecken 20">
              <a:extLst>
                <a:ext uri="{FF2B5EF4-FFF2-40B4-BE49-F238E27FC236}">
                  <a16:creationId xmlns:a16="http://schemas.microsoft.com/office/drawing/2014/main" id="{144AB0B0-623F-4D80-ACBE-32474E942C01}"/>
                </a:ext>
              </a:extLst>
            </p:cNvPr>
            <p:cNvSpPr/>
            <p:nvPr/>
          </p:nvSpPr>
          <p:spPr>
            <a:xfrm>
              <a:off x="559563" y="2962312"/>
              <a:ext cx="228348" cy="888691"/>
            </a:xfrm>
            <a:prstGeom prst="roundRect">
              <a:avLst>
                <a:gd name="adj" fmla="val 15560"/>
              </a:avLst>
            </a:prstGeom>
            <a:solidFill>
              <a:srgbClr val="A6000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529905" y="1664116"/>
            <a:ext cx="1860116" cy="892197"/>
            <a:chOff x="3189404" y="1725126"/>
            <a:chExt cx="2200105" cy="892197"/>
          </a:xfrm>
        </p:grpSpPr>
        <p:sp>
          <p:nvSpPr>
            <p:cNvPr id="70" name="Rechteck: abgerundete Ecken 6">
              <a:extLst>
                <a:ext uri="{FF2B5EF4-FFF2-40B4-BE49-F238E27FC236}">
                  <a16:creationId xmlns:a16="http://schemas.microsoft.com/office/drawing/2014/main" id="{D9A3E8C6-1288-4DE7-8B4E-14FA661C55B6}"/>
                </a:ext>
              </a:extLst>
            </p:cNvPr>
            <p:cNvSpPr/>
            <p:nvPr/>
          </p:nvSpPr>
          <p:spPr>
            <a:xfrm>
              <a:off x="3189404" y="1728632"/>
              <a:ext cx="2200105" cy="888691"/>
            </a:xfrm>
            <a:prstGeom prst="roundRect">
              <a:avLst>
                <a:gd name="adj" fmla="val 10099"/>
              </a:avLst>
            </a:prstGeom>
            <a:solidFill>
              <a:schemeClr val="bg1"/>
            </a:solidFill>
            <a:ln w="38100">
              <a:solidFill>
                <a:srgbClr val="A6000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Textfeld 70" descr="Mobile Arbeit &amp; Homeoffice">
              <a:extLst>
                <a:ext uri="{FF2B5EF4-FFF2-40B4-BE49-F238E27FC236}">
                  <a16:creationId xmlns:a16="http://schemas.microsoft.com/office/drawing/2014/main" id="{B9B24234-BB4B-4EB8-B253-5BD456030F28}"/>
                </a:ext>
              </a:extLst>
            </p:cNvPr>
            <p:cNvSpPr txBox="1"/>
            <p:nvPr/>
          </p:nvSpPr>
          <p:spPr>
            <a:xfrm>
              <a:off x="3443069" y="1827493"/>
              <a:ext cx="18311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chemeClr val="accent1"/>
                  </a:solidFill>
                </a:rPr>
                <a:t>Mobile Arbeit &amp; Homeoffice</a:t>
              </a:r>
            </a:p>
          </p:txBody>
        </p:sp>
        <p:sp>
          <p:nvSpPr>
            <p:cNvPr id="72" name="Rechteck: abgerundete Ecken 23">
              <a:extLst>
                <a:ext uri="{FF2B5EF4-FFF2-40B4-BE49-F238E27FC236}">
                  <a16:creationId xmlns:a16="http://schemas.microsoft.com/office/drawing/2014/main" id="{99D36B3E-74C0-44A3-B360-8EFB78117DCA}"/>
                </a:ext>
              </a:extLst>
            </p:cNvPr>
            <p:cNvSpPr/>
            <p:nvPr/>
          </p:nvSpPr>
          <p:spPr>
            <a:xfrm>
              <a:off x="3205723" y="1725126"/>
              <a:ext cx="254050" cy="892197"/>
            </a:xfrm>
            <a:prstGeom prst="roundRect">
              <a:avLst>
                <a:gd name="adj" fmla="val 15203"/>
              </a:avLst>
            </a:prstGeom>
            <a:solidFill>
              <a:srgbClr val="A6000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2" descr="Befragung &amp; Methodik"/>
          <p:cNvGrpSpPr/>
          <p:nvPr/>
        </p:nvGrpSpPr>
        <p:grpSpPr>
          <a:xfrm>
            <a:off x="6428771" y="1662672"/>
            <a:ext cx="1618122" cy="888691"/>
            <a:chOff x="6428771" y="1662673"/>
            <a:chExt cx="1618122" cy="888691"/>
          </a:xfrm>
        </p:grpSpPr>
        <p:sp>
          <p:nvSpPr>
            <p:cNvPr id="24" name="Rechteck: abgerundete Ecken 3">
              <a:extLst>
                <a:ext uri="{FF2B5EF4-FFF2-40B4-BE49-F238E27FC236}">
                  <a16:creationId xmlns:a16="http://schemas.microsoft.com/office/drawing/2014/main" id="{A8C6B4C8-E0BB-4326-8249-9591C035806E}"/>
                </a:ext>
              </a:extLst>
            </p:cNvPr>
            <p:cNvSpPr/>
            <p:nvPr/>
          </p:nvSpPr>
          <p:spPr>
            <a:xfrm>
              <a:off x="6428771" y="1662673"/>
              <a:ext cx="1618122" cy="888691"/>
            </a:xfrm>
            <a:prstGeom prst="roundRect">
              <a:avLst>
                <a:gd name="adj" fmla="val 10099"/>
              </a:avLst>
            </a:prstGeom>
            <a:solidFill>
              <a:schemeClr val="bg1">
                <a:lumMod val="85000"/>
              </a:schemeClr>
            </a:solidFill>
            <a:ln w="38100">
              <a:solidFill>
                <a:srgbClr val="A6000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1589E1EC-4607-42DD-A728-8670EA9AB46C}"/>
                </a:ext>
              </a:extLst>
            </p:cNvPr>
            <p:cNvSpPr txBox="1"/>
            <p:nvPr/>
          </p:nvSpPr>
          <p:spPr>
            <a:xfrm>
              <a:off x="6525600" y="1773069"/>
              <a:ext cx="14442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chemeClr val="accent1"/>
                  </a:solidFill>
                </a:rPr>
                <a:t>Befragung &amp; Methodik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696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DEE91-8401-4886-B9BD-535E181F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613378"/>
            <a:ext cx="6419591" cy="1042702"/>
          </a:xfrm>
        </p:spPr>
        <p:txBody>
          <a:bodyPr/>
          <a:lstStyle/>
          <a:p>
            <a:r>
              <a:rPr lang="de-DE" dirty="0"/>
              <a:t>Ressourcen &amp; Belastungen – Überblick</a:t>
            </a:r>
          </a:p>
        </p:txBody>
      </p:sp>
      <p:grpSp>
        <p:nvGrpSpPr>
          <p:cNvPr id="15" name="Gruppieren 14" descr="Ressourcen (positive Auswirkungen) sind: Rückgang beruflicher Mobilität, die bessere Vereinbarkeit von Beruf und Privatleben, seltenere Arbeitsunterbrechungen sowie ausreichend Zeit und Ressourcen. Belastungen (negative Auswirkungen) sind:  Entgrenzung, Multitasking, Technikstress und schlechtere ergonomische Ausstattung.">
            <a:extLst>
              <a:ext uri="{FF2B5EF4-FFF2-40B4-BE49-F238E27FC236}">
                <a16:creationId xmlns:a16="http://schemas.microsoft.com/office/drawing/2014/main" id="{7F3782B3-2A79-44F5-A584-0488E6CE05E7}"/>
              </a:ext>
            </a:extLst>
          </p:cNvPr>
          <p:cNvGrpSpPr/>
          <p:nvPr/>
        </p:nvGrpSpPr>
        <p:grpSpPr>
          <a:xfrm>
            <a:off x="391058" y="1690232"/>
            <a:ext cx="8373000" cy="2697027"/>
            <a:chOff x="391058" y="1690232"/>
            <a:chExt cx="8373000" cy="2697027"/>
          </a:xfrm>
        </p:grpSpPr>
        <p:sp>
          <p:nvSpPr>
            <p:cNvPr id="4" name="Rechteck: abgerundete Ecken 3">
              <a:extLst>
                <a:ext uri="{FF2B5EF4-FFF2-40B4-BE49-F238E27FC236}">
                  <a16:creationId xmlns:a16="http://schemas.microsoft.com/office/drawing/2014/main" id="{8E433584-C27C-44C8-AD3C-B0D12877F924}"/>
                </a:ext>
              </a:extLst>
            </p:cNvPr>
            <p:cNvSpPr/>
            <p:nvPr/>
          </p:nvSpPr>
          <p:spPr>
            <a:xfrm>
              <a:off x="2325024" y="1715640"/>
              <a:ext cx="2001331" cy="784147"/>
            </a:xfrm>
            <a:prstGeom prst="roundRect">
              <a:avLst>
                <a:gd name="adj" fmla="val 10099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" name="Grafik 4" descr="Auto">
              <a:extLst>
                <a:ext uri="{FF2B5EF4-FFF2-40B4-BE49-F238E27FC236}">
                  <a16:creationId xmlns:a16="http://schemas.microsoft.com/office/drawing/2014/main" id="{DD592101-5DA7-4707-AC84-5751B8D41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74740" y="1690232"/>
              <a:ext cx="582792" cy="582792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FF3B929-4DBB-4B28-A778-BD7D9B31848A}"/>
                </a:ext>
              </a:extLst>
            </p:cNvPr>
            <p:cNvSpPr txBox="1"/>
            <p:nvPr/>
          </p:nvSpPr>
          <p:spPr>
            <a:xfrm>
              <a:off x="2537787" y="1983982"/>
              <a:ext cx="18020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b="1" dirty="0"/>
                <a:t>Berufliche</a:t>
              </a:r>
            </a:p>
            <a:p>
              <a:pPr algn="r"/>
              <a:r>
                <a:rPr lang="de-DE" sz="1400" b="1" dirty="0"/>
                <a:t>Mobilität gesunken</a:t>
              </a:r>
            </a:p>
          </p:txBody>
        </p:sp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5F6F91A4-3465-4BEA-B15F-1D17E5B2C3C2}"/>
                </a:ext>
              </a:extLst>
            </p:cNvPr>
            <p:cNvSpPr/>
            <p:nvPr/>
          </p:nvSpPr>
          <p:spPr>
            <a:xfrm>
              <a:off x="4476071" y="1715640"/>
              <a:ext cx="2001331" cy="784147"/>
            </a:xfrm>
            <a:prstGeom prst="roundRect">
              <a:avLst>
                <a:gd name="adj" fmla="val 10099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DE96E73B-CE20-49FD-95B1-833F90A1ADE5}"/>
                </a:ext>
              </a:extLst>
            </p:cNvPr>
            <p:cNvSpPr txBox="1"/>
            <p:nvPr/>
          </p:nvSpPr>
          <p:spPr>
            <a:xfrm>
              <a:off x="5122376" y="1983982"/>
              <a:ext cx="13805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b="1" dirty="0"/>
                <a:t>Vereinbarkeit</a:t>
              </a:r>
            </a:p>
            <a:p>
              <a:pPr algn="r"/>
              <a:r>
                <a:rPr lang="de-DE" sz="1400" b="1" dirty="0"/>
                <a:t>Beruf &amp; Privat</a:t>
              </a:r>
            </a:p>
          </p:txBody>
        </p:sp>
        <p:pic>
          <p:nvPicPr>
            <p:cNvPr id="10" name="Grafik 9" descr="Familie mit zwei Kindern">
              <a:extLst>
                <a:ext uri="{FF2B5EF4-FFF2-40B4-BE49-F238E27FC236}">
                  <a16:creationId xmlns:a16="http://schemas.microsoft.com/office/drawing/2014/main" id="{2494D119-575C-4D35-8301-ED9C340EC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45365" y="1726796"/>
              <a:ext cx="549254" cy="549254"/>
            </a:xfrm>
            <a:prstGeom prst="rect">
              <a:avLst/>
            </a:prstGeom>
          </p:spPr>
        </p:pic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046383A0-591F-46B8-AC91-993358676C78}"/>
                </a:ext>
              </a:extLst>
            </p:cNvPr>
            <p:cNvSpPr/>
            <p:nvPr/>
          </p:nvSpPr>
          <p:spPr>
            <a:xfrm>
              <a:off x="6651945" y="1702802"/>
              <a:ext cx="2001331" cy="784147"/>
            </a:xfrm>
            <a:prstGeom prst="roundRect">
              <a:avLst>
                <a:gd name="adj" fmla="val 10099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901F05BA-B80E-4163-9FC8-4DDA899B7654}"/>
                </a:ext>
              </a:extLst>
            </p:cNvPr>
            <p:cNvSpPr txBox="1"/>
            <p:nvPr/>
          </p:nvSpPr>
          <p:spPr>
            <a:xfrm>
              <a:off x="7399936" y="2166002"/>
              <a:ext cx="12779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>
                  <a:solidFill>
                    <a:schemeClr val="bg2"/>
                  </a:solidFill>
                </a:rPr>
                <a:t>Entgrenzung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41F2061-C9B3-43CB-BC75-141E4E82E51D}"/>
                </a:ext>
              </a:extLst>
            </p:cNvPr>
            <p:cNvSpPr txBox="1"/>
            <p:nvPr/>
          </p:nvSpPr>
          <p:spPr>
            <a:xfrm>
              <a:off x="391058" y="2658963"/>
              <a:ext cx="18716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b="1" dirty="0"/>
                <a:t>Arbeitsorganisation</a:t>
              </a:r>
            </a:p>
          </p:txBody>
        </p:sp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D02FBB98-F433-4A8E-98AC-F545EA5492DA}"/>
                </a:ext>
              </a:extLst>
            </p:cNvPr>
            <p:cNvSpPr/>
            <p:nvPr/>
          </p:nvSpPr>
          <p:spPr>
            <a:xfrm>
              <a:off x="4489802" y="3588638"/>
              <a:ext cx="2001331" cy="784147"/>
            </a:xfrm>
            <a:prstGeom prst="roundRect">
              <a:avLst>
                <a:gd name="adj" fmla="val 10099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AA1B364-F786-47B4-82B6-B7B33BE2EC0A}"/>
                </a:ext>
              </a:extLst>
            </p:cNvPr>
            <p:cNvSpPr txBox="1"/>
            <p:nvPr/>
          </p:nvSpPr>
          <p:spPr>
            <a:xfrm>
              <a:off x="5370313" y="4071457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>
                  <a:solidFill>
                    <a:schemeClr val="bg2"/>
                  </a:solidFill>
                </a:rPr>
                <a:t>Ergonomie</a:t>
              </a:r>
            </a:p>
          </p:txBody>
        </p:sp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527737FE-1BE6-436E-8204-294B115A7E1C}"/>
                </a:ext>
              </a:extLst>
            </p:cNvPr>
            <p:cNvSpPr/>
            <p:nvPr/>
          </p:nvSpPr>
          <p:spPr>
            <a:xfrm>
              <a:off x="2323752" y="3588638"/>
              <a:ext cx="2001331" cy="784147"/>
            </a:xfrm>
            <a:prstGeom prst="roundRect">
              <a:avLst>
                <a:gd name="adj" fmla="val 10099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26B8346A-8054-47CC-841E-3F336375506B}"/>
                </a:ext>
              </a:extLst>
            </p:cNvPr>
            <p:cNvSpPr txBox="1"/>
            <p:nvPr/>
          </p:nvSpPr>
          <p:spPr>
            <a:xfrm>
              <a:off x="3005173" y="4063879"/>
              <a:ext cx="13735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>
                  <a:solidFill>
                    <a:schemeClr val="bg2"/>
                  </a:solidFill>
                </a:rPr>
                <a:t>Technikstress</a:t>
              </a:r>
            </a:p>
          </p:txBody>
        </p:sp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BB63CBA9-9766-49B3-8535-4A027785CC54}"/>
                </a:ext>
              </a:extLst>
            </p:cNvPr>
            <p:cNvSpPr/>
            <p:nvPr/>
          </p:nvSpPr>
          <p:spPr>
            <a:xfrm>
              <a:off x="2323752" y="2650662"/>
              <a:ext cx="2001331" cy="784147"/>
            </a:xfrm>
            <a:prstGeom prst="roundRect">
              <a:avLst>
                <a:gd name="adj" fmla="val 10099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A8818A1-E290-4E0F-8FC6-A697467EE341}"/>
                </a:ext>
              </a:extLst>
            </p:cNvPr>
            <p:cNvSpPr txBox="1"/>
            <p:nvPr/>
          </p:nvSpPr>
          <p:spPr>
            <a:xfrm>
              <a:off x="2674038" y="2910611"/>
              <a:ext cx="16754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b="1" dirty="0"/>
                <a:t>Weniger</a:t>
              </a:r>
            </a:p>
            <a:p>
              <a:pPr algn="r"/>
              <a:r>
                <a:rPr lang="de-DE" sz="1400" b="1" dirty="0"/>
                <a:t>Unterbrechungen</a:t>
              </a:r>
            </a:p>
          </p:txBody>
        </p:sp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58E90669-79A7-44A6-A8BA-44C6A6404023}"/>
                </a:ext>
              </a:extLst>
            </p:cNvPr>
            <p:cNvSpPr/>
            <p:nvPr/>
          </p:nvSpPr>
          <p:spPr>
            <a:xfrm>
              <a:off x="4476071" y="2639562"/>
              <a:ext cx="2001331" cy="784147"/>
            </a:xfrm>
            <a:prstGeom prst="roundRect">
              <a:avLst>
                <a:gd name="adj" fmla="val 10099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AA044760-DB02-43F3-BBDD-0213F3C2A131}"/>
                </a:ext>
              </a:extLst>
            </p:cNvPr>
            <p:cNvSpPr txBox="1"/>
            <p:nvPr/>
          </p:nvSpPr>
          <p:spPr>
            <a:xfrm>
              <a:off x="4735524" y="2900489"/>
              <a:ext cx="1755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b="1" dirty="0"/>
                <a:t>Ausreichend</a:t>
              </a:r>
            </a:p>
            <a:p>
              <a:pPr algn="r"/>
              <a:r>
                <a:rPr lang="de-DE" sz="1400" b="1" dirty="0"/>
                <a:t>Zeit &amp; Ressourcen</a:t>
              </a:r>
            </a:p>
          </p:txBody>
        </p:sp>
        <p:sp>
          <p:nvSpPr>
            <p:cNvPr id="24" name="Rechteck: abgerundete Ecken 23">
              <a:extLst>
                <a:ext uri="{FF2B5EF4-FFF2-40B4-BE49-F238E27FC236}">
                  <a16:creationId xmlns:a16="http://schemas.microsoft.com/office/drawing/2014/main" id="{23CBAA3C-7D23-49EC-BF3C-5760D31D4C25}"/>
                </a:ext>
              </a:extLst>
            </p:cNvPr>
            <p:cNvSpPr/>
            <p:nvPr/>
          </p:nvSpPr>
          <p:spPr>
            <a:xfrm>
              <a:off x="6651945" y="2649365"/>
              <a:ext cx="2001331" cy="784147"/>
            </a:xfrm>
            <a:prstGeom prst="roundRect">
              <a:avLst>
                <a:gd name="adj" fmla="val 10099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DF01BE59-6C66-4FC2-9D86-CF67FE8C0269}"/>
                </a:ext>
              </a:extLst>
            </p:cNvPr>
            <p:cNvSpPr txBox="1"/>
            <p:nvPr/>
          </p:nvSpPr>
          <p:spPr>
            <a:xfrm>
              <a:off x="7463454" y="3104887"/>
              <a:ext cx="12266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>
                  <a:solidFill>
                    <a:schemeClr val="bg2"/>
                  </a:solidFill>
                </a:rPr>
                <a:t>Multitasking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9777F298-5FFE-46EA-836A-A0D6F7A70AB4}"/>
                </a:ext>
              </a:extLst>
            </p:cNvPr>
            <p:cNvSpPr txBox="1"/>
            <p:nvPr/>
          </p:nvSpPr>
          <p:spPr>
            <a:xfrm>
              <a:off x="774613" y="1734619"/>
              <a:ext cx="1457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b="1" dirty="0"/>
                <a:t>Arbeit &amp; Leben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A51C17A8-4AC1-44FB-A4B8-F08820E2CA81}"/>
                </a:ext>
              </a:extLst>
            </p:cNvPr>
            <p:cNvSpPr txBox="1"/>
            <p:nvPr/>
          </p:nvSpPr>
          <p:spPr>
            <a:xfrm>
              <a:off x="988711" y="3586653"/>
              <a:ext cx="12795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b="1" dirty="0"/>
                <a:t>Arbeitsmittel</a:t>
              </a:r>
            </a:p>
          </p:txBody>
        </p:sp>
        <p:pic>
          <p:nvPicPr>
            <p:cNvPr id="32" name="Grafik 31" descr="Getrennt">
              <a:extLst>
                <a:ext uri="{FF2B5EF4-FFF2-40B4-BE49-F238E27FC236}">
                  <a16:creationId xmlns:a16="http://schemas.microsoft.com/office/drawing/2014/main" id="{EF756079-51CE-4A04-A558-19A24FD2C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426616" y="2633745"/>
              <a:ext cx="551776" cy="551776"/>
            </a:xfrm>
            <a:prstGeom prst="rect">
              <a:avLst/>
            </a:prstGeom>
          </p:spPr>
        </p:pic>
        <p:pic>
          <p:nvPicPr>
            <p:cNvPr id="34" name="Grafik 33" descr="Uhr">
              <a:extLst>
                <a:ext uri="{FF2B5EF4-FFF2-40B4-BE49-F238E27FC236}">
                  <a16:creationId xmlns:a16="http://schemas.microsoft.com/office/drawing/2014/main" id="{00D0AF48-2FC2-4F3F-95F9-271D5A9DF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578935" y="2690882"/>
              <a:ext cx="419214" cy="419214"/>
            </a:xfrm>
            <a:prstGeom prst="rect">
              <a:avLst/>
            </a:prstGeom>
          </p:spPr>
        </p:pic>
        <p:pic>
          <p:nvPicPr>
            <p:cNvPr id="36" name="Grafik 35" descr="Taschenmesser">
              <a:extLst>
                <a:ext uri="{FF2B5EF4-FFF2-40B4-BE49-F238E27FC236}">
                  <a16:creationId xmlns:a16="http://schemas.microsoft.com/office/drawing/2014/main" id="{5169C318-DAEC-4961-B1FF-50106052C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874588">
              <a:off x="6731011" y="2726777"/>
              <a:ext cx="479926" cy="479926"/>
            </a:xfrm>
            <a:prstGeom prst="rect">
              <a:avLst/>
            </a:prstGeom>
          </p:spPr>
        </p:pic>
        <p:pic>
          <p:nvPicPr>
            <p:cNvPr id="38" name="Grafik 37" descr="Internet">
              <a:extLst>
                <a:ext uri="{FF2B5EF4-FFF2-40B4-BE49-F238E27FC236}">
                  <a16:creationId xmlns:a16="http://schemas.microsoft.com/office/drawing/2014/main" id="{F5436518-8013-4232-9208-DCD85A4C4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412875" y="3670486"/>
              <a:ext cx="566789" cy="566789"/>
            </a:xfrm>
            <a:prstGeom prst="rect">
              <a:avLst/>
            </a:prstGeom>
          </p:spPr>
        </p:pic>
        <p:pic>
          <p:nvPicPr>
            <p:cNvPr id="40" name="Grafik 39" descr="Unendlichkeit">
              <a:extLst>
                <a:ext uri="{FF2B5EF4-FFF2-40B4-BE49-F238E27FC236}">
                  <a16:creationId xmlns:a16="http://schemas.microsoft.com/office/drawing/2014/main" id="{B031C277-0DE5-471F-849F-55E40EB21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757877" y="1767051"/>
              <a:ext cx="549098" cy="549098"/>
            </a:xfrm>
            <a:prstGeom prst="rect">
              <a:avLst/>
            </a:prstGeom>
          </p:spPr>
        </p:pic>
        <p:pic>
          <p:nvPicPr>
            <p:cNvPr id="44" name="Grafik 43" descr="Tisch und Stühle">
              <a:extLst>
                <a:ext uri="{FF2B5EF4-FFF2-40B4-BE49-F238E27FC236}">
                  <a16:creationId xmlns:a16="http://schemas.microsoft.com/office/drawing/2014/main" id="{9CE94333-6F19-4D0E-AE07-46FE18F12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578486" y="3690097"/>
              <a:ext cx="518101" cy="518101"/>
            </a:xfrm>
            <a:prstGeom prst="rect">
              <a:avLst/>
            </a:prstGeom>
          </p:spPr>
        </p:pic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3D4C85E0-7709-41C4-84F1-BCE3166BCDE8}"/>
                </a:ext>
              </a:extLst>
            </p:cNvPr>
            <p:cNvSpPr/>
            <p:nvPr/>
          </p:nvSpPr>
          <p:spPr>
            <a:xfrm>
              <a:off x="7384144" y="3979935"/>
              <a:ext cx="244101" cy="101459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: abgerundete Ecken 34">
              <a:extLst>
                <a:ext uri="{FF2B5EF4-FFF2-40B4-BE49-F238E27FC236}">
                  <a16:creationId xmlns:a16="http://schemas.microsoft.com/office/drawing/2014/main" id="{991D70B6-CCAC-4831-802D-7158ED696893}"/>
                </a:ext>
              </a:extLst>
            </p:cNvPr>
            <p:cNvSpPr/>
            <p:nvPr/>
          </p:nvSpPr>
          <p:spPr>
            <a:xfrm>
              <a:off x="7384144" y="4216991"/>
              <a:ext cx="244101" cy="101834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04034988-DC5F-4307-AAD4-B80C2892F39B}"/>
                </a:ext>
              </a:extLst>
            </p:cNvPr>
            <p:cNvSpPr txBox="1"/>
            <p:nvPr/>
          </p:nvSpPr>
          <p:spPr>
            <a:xfrm>
              <a:off x="7643238" y="3894430"/>
              <a:ext cx="9966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dirty="0"/>
                <a:t>Ressourcen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44F40A25-C201-4A4D-9454-2D7E9F87FA4E}"/>
                </a:ext>
              </a:extLst>
            </p:cNvPr>
            <p:cNvSpPr txBox="1"/>
            <p:nvPr/>
          </p:nvSpPr>
          <p:spPr>
            <a:xfrm>
              <a:off x="7643238" y="4125649"/>
              <a:ext cx="11208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dirty="0"/>
                <a:t>Belastungen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201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Mobilität &amp; Vereinbarkeit von Beruf und Privatleben</a:t>
            </a:r>
            <a:br>
              <a:rPr lang="de-DE" dirty="0"/>
            </a:br>
            <a:endParaRPr lang="de-DE" dirty="0"/>
          </a:p>
        </p:txBody>
      </p:sp>
      <p:sp>
        <p:nvSpPr>
          <p:cNvPr id="2050" name="AutoShape 2" descr="Bildergebnis für arbeit 4.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58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EDD3D-0A3A-484F-81CA-408FDA97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 mobiler Arbeit Rückgang der Mobilität</a:t>
            </a:r>
          </a:p>
        </p:txBody>
      </p:sp>
      <p:grpSp>
        <p:nvGrpSpPr>
          <p:cNvPr id="3" name="Gruppieren 2" descr="Mobilität als berufliche Anforderungen (Antworten aller Befragten); &quot;trifft zu&quot;: Jahr 2019 = 53%; Jahr 2021 = 42%.">
            <a:extLst>
              <a:ext uri="{FF2B5EF4-FFF2-40B4-BE49-F238E27FC236}">
                <a16:creationId xmlns:a16="http://schemas.microsoft.com/office/drawing/2014/main" id="{545E5F4A-7A55-4722-8C09-46703222B0C1}"/>
              </a:ext>
            </a:extLst>
          </p:cNvPr>
          <p:cNvGrpSpPr/>
          <p:nvPr/>
        </p:nvGrpSpPr>
        <p:grpSpPr>
          <a:xfrm>
            <a:off x="468794" y="1675412"/>
            <a:ext cx="3869492" cy="2673000"/>
            <a:chOff x="468794" y="1675412"/>
            <a:chExt cx="3869492" cy="2673000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6DDB6989-E1C0-4B7A-8B79-68967D56C46A}"/>
                </a:ext>
              </a:extLst>
            </p:cNvPr>
            <p:cNvSpPr/>
            <p:nvPr/>
          </p:nvSpPr>
          <p:spPr>
            <a:xfrm>
              <a:off x="548669" y="2116655"/>
              <a:ext cx="2844235" cy="2231757"/>
            </a:xfrm>
            <a:prstGeom prst="roundRect">
              <a:avLst>
                <a:gd name="adj" fmla="val 10099"/>
              </a:avLst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A60A2B3E-0336-45A4-9787-6D950240788E}"/>
                </a:ext>
              </a:extLst>
            </p:cNvPr>
            <p:cNvSpPr/>
            <p:nvPr/>
          </p:nvSpPr>
          <p:spPr>
            <a:xfrm>
              <a:off x="468794" y="1675412"/>
              <a:ext cx="3869492" cy="307777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de-DE" sz="14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„Meine Arbeit erfordert von mir Mobilität“ 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C7CDFD1F-8100-4D9F-8A86-F6AFF7BA8287}"/>
                </a:ext>
              </a:extLst>
            </p:cNvPr>
            <p:cNvSpPr txBox="1"/>
            <p:nvPr/>
          </p:nvSpPr>
          <p:spPr>
            <a:xfrm>
              <a:off x="795363" y="2184605"/>
              <a:ext cx="697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u="sng" dirty="0">
                  <a:solidFill>
                    <a:srgbClr val="A60009"/>
                  </a:solidFill>
                </a:rPr>
                <a:t>2019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48FBD9B-9384-448C-B47D-87A6EB869D2D}"/>
                </a:ext>
              </a:extLst>
            </p:cNvPr>
            <p:cNvSpPr txBox="1"/>
            <p:nvPr/>
          </p:nvSpPr>
          <p:spPr>
            <a:xfrm>
              <a:off x="2403540" y="2166048"/>
              <a:ext cx="697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u="sng" dirty="0">
                  <a:solidFill>
                    <a:srgbClr val="A60009"/>
                  </a:solidFill>
                </a:rPr>
                <a:t>2021</a:t>
              </a:r>
            </a:p>
          </p:txBody>
        </p:sp>
        <p:pic>
          <p:nvPicPr>
            <p:cNvPr id="18" name="Grafik 17" descr="Auto">
              <a:extLst>
                <a:ext uri="{FF2B5EF4-FFF2-40B4-BE49-F238E27FC236}">
                  <a16:creationId xmlns:a16="http://schemas.microsoft.com/office/drawing/2014/main" id="{C6ACF639-ACD6-42B8-A8C7-C9BDEDD80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996010">
              <a:off x="852706" y="2651631"/>
              <a:ext cx="588643" cy="582792"/>
            </a:xfrm>
            <a:prstGeom prst="rect">
              <a:avLst/>
            </a:prstGeom>
          </p:spPr>
        </p:pic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4903C72E-A4E1-4382-ADB0-B1B28A759F27}"/>
                </a:ext>
              </a:extLst>
            </p:cNvPr>
            <p:cNvGrpSpPr/>
            <p:nvPr/>
          </p:nvGrpSpPr>
          <p:grpSpPr>
            <a:xfrm>
              <a:off x="548670" y="2929990"/>
              <a:ext cx="2844235" cy="1210360"/>
              <a:chOff x="796835" y="3146192"/>
              <a:chExt cx="3304355" cy="905407"/>
            </a:xfrm>
          </p:grpSpPr>
          <p:sp>
            <p:nvSpPr>
              <p:cNvPr id="19" name="Rechtwinkliges Dreieck 18">
                <a:extLst>
                  <a:ext uri="{FF2B5EF4-FFF2-40B4-BE49-F238E27FC236}">
                    <a16:creationId xmlns:a16="http://schemas.microsoft.com/office/drawing/2014/main" id="{C65533BE-7BF0-46F9-81DD-547C57A2D93B}"/>
                  </a:ext>
                </a:extLst>
              </p:cNvPr>
              <p:cNvSpPr/>
              <p:nvPr/>
            </p:nvSpPr>
            <p:spPr>
              <a:xfrm>
                <a:off x="796835" y="3146192"/>
                <a:ext cx="3267033" cy="571712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F01F0DEC-943D-4610-B2BE-82B9C2FAB19D}"/>
                  </a:ext>
                </a:extLst>
              </p:cNvPr>
              <p:cNvSpPr/>
              <p:nvPr/>
            </p:nvSpPr>
            <p:spPr>
              <a:xfrm>
                <a:off x="796835" y="3717904"/>
                <a:ext cx="3304355" cy="333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8355D970-5030-47DD-8F2C-FBE7E249A385}"/>
                </a:ext>
              </a:extLst>
            </p:cNvPr>
            <p:cNvSpPr txBox="1"/>
            <p:nvPr/>
          </p:nvSpPr>
          <p:spPr>
            <a:xfrm>
              <a:off x="853982" y="3637552"/>
              <a:ext cx="646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53%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D3012B63-D50A-40EB-8C9D-A6C3D40E888C}"/>
                </a:ext>
              </a:extLst>
            </p:cNvPr>
            <p:cNvSpPr txBox="1"/>
            <p:nvPr/>
          </p:nvSpPr>
          <p:spPr>
            <a:xfrm>
              <a:off x="2484884" y="3690383"/>
              <a:ext cx="646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42%</a:t>
              </a:r>
            </a:p>
          </p:txBody>
        </p:sp>
        <p:pic>
          <p:nvPicPr>
            <p:cNvPr id="23" name="Grafik 22" descr="Auto">
              <a:extLst>
                <a:ext uri="{FF2B5EF4-FFF2-40B4-BE49-F238E27FC236}">
                  <a16:creationId xmlns:a16="http://schemas.microsoft.com/office/drawing/2014/main" id="{74939678-D1AE-498F-A675-5A73299AA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970343">
              <a:off x="2473056" y="3088439"/>
              <a:ext cx="588643" cy="582792"/>
            </a:xfrm>
            <a:prstGeom prst="rect">
              <a:avLst/>
            </a:prstGeom>
          </p:spPr>
        </p:pic>
      </p:grpSp>
      <p:graphicFrame>
        <p:nvGraphicFramePr>
          <p:cNvPr id="26" name="Diagramm 25" descr="Ich empfinde berufliche Mobilität als belastend (Nur Befragte mit beruflicher Mobilität): &quot;trifft nicht zu&quot; Jahr 2019 = 37%; Jahr 2021 = 55%. &quot;trifft teilweise zu&quot;: Jahr 2019 = 47%; Jahr 2021 = 32%. &quot;trifft zu&quot;: Jahr 2019 = 16%; Jahr 2021 = 13%. ">
            <a:extLst>
              <a:ext uri="{FF2B5EF4-FFF2-40B4-BE49-F238E27FC236}">
                <a16:creationId xmlns:a16="http://schemas.microsoft.com/office/drawing/2014/main" id="{22669C5A-B9E2-40C5-9349-1CC7E7FAC1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973353"/>
              </p:ext>
            </p:extLst>
          </p:nvPr>
        </p:nvGraphicFramePr>
        <p:xfrm>
          <a:off x="3757581" y="1675412"/>
          <a:ext cx="4995939" cy="2705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9567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8440B-448A-4899-81BD-C9F6BE736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Je ausgeprägter die mobile Arbeit, desto mehr sehen Vorteile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F92147E-91BC-434E-AF1E-1990ECD07906}"/>
              </a:ext>
            </a:extLst>
          </p:cNvPr>
          <p:cNvSpPr/>
          <p:nvPr/>
        </p:nvSpPr>
        <p:spPr>
          <a:xfrm>
            <a:off x="431304" y="1667855"/>
            <a:ext cx="580075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„In der Möglichkeit, mobil zu arbeiten, sehe ich für mich Vorteile“</a:t>
            </a:r>
          </a:p>
        </p:txBody>
      </p:sp>
      <p:grpSp>
        <p:nvGrpSpPr>
          <p:cNvPr id="3" name="Gruppieren 2" descr="„In der Möglichkeit mobil arbeiten zu können, sehe ich für mich Vorteile“. (Antworten aller Befragten); &quot;trifft zu&quot;: Jahr 2019 = 27%; Jahr 2021 = 35%.">
            <a:extLst>
              <a:ext uri="{FF2B5EF4-FFF2-40B4-BE49-F238E27FC236}">
                <a16:creationId xmlns:a16="http://schemas.microsoft.com/office/drawing/2014/main" id="{71D7A765-2385-4F17-BF11-737A20152D62}"/>
              </a:ext>
            </a:extLst>
          </p:cNvPr>
          <p:cNvGrpSpPr/>
          <p:nvPr/>
        </p:nvGrpSpPr>
        <p:grpSpPr>
          <a:xfrm>
            <a:off x="537309" y="2110594"/>
            <a:ext cx="2613692" cy="2114550"/>
            <a:chOff x="537309" y="2110594"/>
            <a:chExt cx="2613692" cy="2114550"/>
          </a:xfrm>
        </p:grpSpPr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7B3A156E-5905-4F3B-8906-A52940E0C41C}"/>
                </a:ext>
              </a:extLst>
            </p:cNvPr>
            <p:cNvSpPr/>
            <p:nvPr/>
          </p:nvSpPr>
          <p:spPr>
            <a:xfrm>
              <a:off x="537309" y="2110594"/>
              <a:ext cx="2613692" cy="2114550"/>
            </a:xfrm>
            <a:prstGeom prst="roundRect">
              <a:avLst>
                <a:gd name="adj" fmla="val 10099"/>
              </a:avLst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5E5C7F6E-43F2-4E4B-B52E-DC669A407DFE}"/>
                </a:ext>
              </a:extLst>
            </p:cNvPr>
            <p:cNvSpPr txBox="1"/>
            <p:nvPr/>
          </p:nvSpPr>
          <p:spPr>
            <a:xfrm>
              <a:off x="625330" y="311707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u="sng" dirty="0">
                  <a:solidFill>
                    <a:srgbClr val="A60009"/>
                  </a:solidFill>
                </a:rPr>
                <a:t>2019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78DAB545-679C-455B-BD78-8AB7F688F6E9}"/>
                </a:ext>
              </a:extLst>
            </p:cNvPr>
            <p:cNvSpPr txBox="1"/>
            <p:nvPr/>
          </p:nvSpPr>
          <p:spPr>
            <a:xfrm>
              <a:off x="2207878" y="2977453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u="sng" dirty="0">
                  <a:solidFill>
                    <a:srgbClr val="A60009"/>
                  </a:solidFill>
                </a:rPr>
                <a:t>2021</a:t>
              </a:r>
            </a:p>
          </p:txBody>
        </p:sp>
        <p:pic>
          <p:nvPicPr>
            <p:cNvPr id="10" name="Grafik 9" descr="Verbindungen">
              <a:extLst>
                <a:ext uri="{FF2B5EF4-FFF2-40B4-BE49-F238E27FC236}">
                  <a16:creationId xmlns:a16="http://schemas.microsoft.com/office/drawing/2014/main" id="{21927F7D-7B92-4CDB-8E2F-2221CEC42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22957" y="2233122"/>
              <a:ext cx="1117218" cy="1124668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D34AC557-F9DA-4313-AEC1-DE1DC76826E3}"/>
                </a:ext>
              </a:extLst>
            </p:cNvPr>
            <p:cNvSpPr txBox="1"/>
            <p:nvPr/>
          </p:nvSpPr>
          <p:spPr>
            <a:xfrm>
              <a:off x="669068" y="3518917"/>
              <a:ext cx="551110" cy="3149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27%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F46F2878-7735-45A4-B932-7341A0C4F73C}"/>
                </a:ext>
              </a:extLst>
            </p:cNvPr>
            <p:cNvSpPr txBox="1"/>
            <p:nvPr/>
          </p:nvSpPr>
          <p:spPr>
            <a:xfrm>
              <a:off x="2281137" y="3348461"/>
              <a:ext cx="551110" cy="3149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35%</a:t>
              </a:r>
            </a:p>
          </p:txBody>
        </p: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D0EC669F-8E69-4FCD-935E-FA1612234E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4091" y="3516088"/>
              <a:ext cx="954555" cy="16029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D8DA1886-F2CD-43F9-9148-2B8E03CE6CCF}"/>
                </a:ext>
              </a:extLst>
            </p:cNvPr>
            <p:cNvSpPr/>
            <p:nvPr/>
          </p:nvSpPr>
          <p:spPr>
            <a:xfrm>
              <a:off x="669068" y="3852151"/>
              <a:ext cx="8723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= 1.421</a:t>
              </a:r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671CC3DC-2CC8-4869-ADA2-B5E67106B0CD}"/>
                </a:ext>
              </a:extLst>
            </p:cNvPr>
            <p:cNvSpPr/>
            <p:nvPr/>
          </p:nvSpPr>
          <p:spPr>
            <a:xfrm>
              <a:off x="2278646" y="3663381"/>
              <a:ext cx="8723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= 1.337</a:t>
              </a:r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aphicFrame>
        <p:nvGraphicFramePr>
          <p:cNvPr id="15" name="Diagramm 14" descr="„In der Möglichkeit mobil arbeiten zu können, sehe ich für mich Vorteile“. Antwort &quot;trifft zu&quot; nach Anteil der Arbeitszeit im Homeoffice; Homeoffice-Anteil 1-20%: Beschäftigte = 28%, Führungskräfte = 37,7%. Homeoffice-Anteil 21-40%: Beschäftigte = 32%, Führungskräfte = 49,2%. Homeoffice-Anteil 41-60%: Beschäftigte =60%, Führungskräfte = 40%. Homeoffice-Anteil 61-80%: Beschäftigte = 60%, Führungskräfte = 46%. Homeoffice-Anteil 81-99%: Beschäftigte = 58%, Führungskräfte = 61,5%. Homeoffice-Anteil 100%: Beschäftigte = 73%, Führungskräfte = 55,6%. ">
            <a:extLst>
              <a:ext uri="{FF2B5EF4-FFF2-40B4-BE49-F238E27FC236}">
                <a16:creationId xmlns:a16="http://schemas.microsoft.com/office/drawing/2014/main" id="{8809B919-41B3-41C0-AEF0-F1125E4A4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379150"/>
              </p:ext>
            </p:extLst>
          </p:nvPr>
        </p:nvGraphicFramePr>
        <p:xfrm>
          <a:off x="3257006" y="1506746"/>
          <a:ext cx="5800752" cy="3023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3184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EB4C8-E684-4D91-957C-01E16A5D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3409"/>
            <a:ext cx="6111680" cy="1042702"/>
          </a:xfrm>
        </p:spPr>
        <p:txBody>
          <a:bodyPr/>
          <a:lstStyle/>
          <a:p>
            <a:r>
              <a:rPr lang="de-DE" dirty="0"/>
              <a:t>Life-Balance vs. Entgrenzung</a:t>
            </a:r>
          </a:p>
        </p:txBody>
      </p:sp>
      <p:grpSp>
        <p:nvGrpSpPr>
          <p:cNvPr id="9" name="Gruppieren 8" descr="&quot;Ich kann Berufliches und Privates miteinander vereinbaren&quot;: &quot;Trifft teilweise zu&quot; und &quot;trifft zu&quot;, Mobile Arbeit = 87%, Präsenzarbeit = 69%. &quot;Die Nutzung von IKT wird auch während der Freizeit erwartet&quot;: &quot;Trifft teilweise zu&quot; und &quot;trifft zu&quot;, Mobile Arbeit = 55%, Präsenzarbeit = 41%. &quot;Entgrenzung und ständige Erreichbarkeit sind belastend&quot;: &quot;Trifft teilweise zu&quot; und &quot;trifft zu&quot;, Mobile Arbeit = 60%, Präsenzarbeit = 31%.">
            <a:extLst>
              <a:ext uri="{FF2B5EF4-FFF2-40B4-BE49-F238E27FC236}">
                <a16:creationId xmlns:a16="http://schemas.microsoft.com/office/drawing/2014/main" id="{0A095106-0D45-4A4F-818E-931FC781507D}"/>
              </a:ext>
            </a:extLst>
          </p:cNvPr>
          <p:cNvGrpSpPr/>
          <p:nvPr/>
        </p:nvGrpSpPr>
        <p:grpSpPr>
          <a:xfrm>
            <a:off x="719748" y="1553985"/>
            <a:ext cx="7822117" cy="2768673"/>
            <a:chOff x="719748" y="1553985"/>
            <a:chExt cx="7822117" cy="2768673"/>
          </a:xfrm>
        </p:grpSpPr>
        <p:sp>
          <p:nvSpPr>
            <p:cNvPr id="11" name="Sprechblase: rechteckig mit abgerundeten Ecken 10">
              <a:extLst>
                <a:ext uri="{FF2B5EF4-FFF2-40B4-BE49-F238E27FC236}">
                  <a16:creationId xmlns:a16="http://schemas.microsoft.com/office/drawing/2014/main" id="{6E6B8BA9-809C-4C19-9D66-B3B71926FC25}"/>
                </a:ext>
              </a:extLst>
            </p:cNvPr>
            <p:cNvSpPr/>
            <p:nvPr/>
          </p:nvSpPr>
          <p:spPr>
            <a:xfrm>
              <a:off x="719748" y="1553985"/>
              <a:ext cx="2570915" cy="759701"/>
            </a:xfrm>
            <a:prstGeom prst="wedgeRoundRectCallout">
              <a:avLst>
                <a:gd name="adj1" fmla="val 59381"/>
                <a:gd name="adj2" fmla="val 8402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0C5DF56F-16BC-48BA-8511-BE63044C5156}"/>
                </a:ext>
              </a:extLst>
            </p:cNvPr>
            <p:cNvSpPr txBox="1"/>
            <p:nvPr/>
          </p:nvSpPr>
          <p:spPr>
            <a:xfrm>
              <a:off x="796164" y="1618155"/>
              <a:ext cx="1922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/>
                <a:t>87 %</a:t>
              </a:r>
              <a:r>
                <a:rPr lang="de-DE" sz="1200" dirty="0"/>
                <a:t> - Ich kann Berufliches und Privates miteinander vereinbaren.</a:t>
              </a:r>
            </a:p>
          </p:txBody>
        </p:sp>
        <p:sp>
          <p:nvSpPr>
            <p:cNvPr id="16" name="Sprechblase: rechteckig mit abgerundeten Ecken 15">
              <a:extLst>
                <a:ext uri="{FF2B5EF4-FFF2-40B4-BE49-F238E27FC236}">
                  <a16:creationId xmlns:a16="http://schemas.microsoft.com/office/drawing/2014/main" id="{5937DF07-1620-4053-9091-F7A8D32E598B}"/>
                </a:ext>
              </a:extLst>
            </p:cNvPr>
            <p:cNvSpPr/>
            <p:nvPr/>
          </p:nvSpPr>
          <p:spPr>
            <a:xfrm>
              <a:off x="735657" y="2614771"/>
              <a:ext cx="2395192" cy="784791"/>
            </a:xfrm>
            <a:prstGeom prst="wedgeRoundRectCallout">
              <a:avLst>
                <a:gd name="adj1" fmla="val 67749"/>
                <a:gd name="adj2" fmla="val 23267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458BB34-D2B9-47C1-960E-A27C6F7FD8EB}"/>
                </a:ext>
              </a:extLst>
            </p:cNvPr>
            <p:cNvSpPr txBox="1"/>
            <p:nvPr/>
          </p:nvSpPr>
          <p:spPr>
            <a:xfrm>
              <a:off x="777939" y="2684000"/>
              <a:ext cx="1922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670D16"/>
                  </a:solidFill>
                </a:rPr>
                <a:t>55 %</a:t>
              </a:r>
              <a:r>
                <a:rPr lang="de-DE" sz="1200" dirty="0">
                  <a:solidFill>
                    <a:srgbClr val="670D16"/>
                  </a:solidFill>
                </a:rPr>
                <a:t> - Die Nutzung von IKT wird auch während der Freizeit erwartet.</a:t>
              </a:r>
            </a:p>
          </p:txBody>
        </p:sp>
        <p:sp>
          <p:nvSpPr>
            <p:cNvPr id="21" name="Sprechblase: rechteckig mit abgerundeten Ecken 20">
              <a:extLst>
                <a:ext uri="{FF2B5EF4-FFF2-40B4-BE49-F238E27FC236}">
                  <a16:creationId xmlns:a16="http://schemas.microsoft.com/office/drawing/2014/main" id="{96C3D0AE-E4D5-46E5-9454-CA3DBD2196E3}"/>
                </a:ext>
              </a:extLst>
            </p:cNvPr>
            <p:cNvSpPr/>
            <p:nvPr/>
          </p:nvSpPr>
          <p:spPr>
            <a:xfrm>
              <a:off x="719748" y="3589515"/>
              <a:ext cx="2444636" cy="733143"/>
            </a:xfrm>
            <a:prstGeom prst="wedgeRoundRectCallout">
              <a:avLst>
                <a:gd name="adj1" fmla="val 78817"/>
                <a:gd name="adj2" fmla="val -6265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43376B7A-9624-4E6B-8330-FCE1ACC45972}"/>
                </a:ext>
              </a:extLst>
            </p:cNvPr>
            <p:cNvSpPr txBox="1"/>
            <p:nvPr/>
          </p:nvSpPr>
          <p:spPr>
            <a:xfrm>
              <a:off x="777939" y="3628259"/>
              <a:ext cx="1922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670D16"/>
                  </a:solidFill>
                </a:rPr>
                <a:t>60 %</a:t>
              </a:r>
              <a:r>
                <a:rPr lang="de-DE" sz="1200" dirty="0">
                  <a:solidFill>
                    <a:srgbClr val="670D16"/>
                  </a:solidFill>
                </a:rPr>
                <a:t> - Entgrenzung und ständige Erreichbarkeit sind belastend.</a:t>
              </a:r>
            </a:p>
          </p:txBody>
        </p:sp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B80FC0DC-3B80-453D-8CE2-3B19E98BFADA}"/>
                </a:ext>
              </a:extLst>
            </p:cNvPr>
            <p:cNvSpPr/>
            <p:nvPr/>
          </p:nvSpPr>
          <p:spPr>
            <a:xfrm>
              <a:off x="3607467" y="2487784"/>
              <a:ext cx="927753" cy="884097"/>
            </a:xfrm>
            <a:prstGeom prst="roundRect">
              <a:avLst>
                <a:gd name="adj" fmla="val 10099"/>
              </a:avLst>
            </a:prstGeom>
            <a:solidFill>
              <a:schemeClr val="bg1"/>
            </a:solidFill>
            <a:ln w="381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8" name="Grafik 27" descr="Internet">
              <a:extLst>
                <a:ext uri="{FF2B5EF4-FFF2-40B4-BE49-F238E27FC236}">
                  <a16:creationId xmlns:a16="http://schemas.microsoft.com/office/drawing/2014/main" id="{EAF42128-9A10-4B84-9158-3F4AA598D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81350" y="2617221"/>
              <a:ext cx="436814" cy="436814"/>
            </a:xfrm>
            <a:prstGeom prst="rect">
              <a:avLst/>
            </a:prstGeom>
          </p:spPr>
        </p:pic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B42A7EB5-AA9E-4E7E-83B6-8869AF98F844}"/>
                </a:ext>
              </a:extLst>
            </p:cNvPr>
            <p:cNvSpPr txBox="1"/>
            <p:nvPr/>
          </p:nvSpPr>
          <p:spPr>
            <a:xfrm>
              <a:off x="3773742" y="3071066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>
                  <a:solidFill>
                    <a:srgbClr val="A60009"/>
                  </a:solidFill>
                </a:rPr>
                <a:t>Mobil</a:t>
              </a:r>
            </a:p>
          </p:txBody>
        </p:sp>
        <p:pic>
          <p:nvPicPr>
            <p:cNvPr id="6" name="Grafik 5" descr="Männliches Profil">
              <a:extLst>
                <a:ext uri="{FF2B5EF4-FFF2-40B4-BE49-F238E27FC236}">
                  <a16:creationId xmlns:a16="http://schemas.microsoft.com/office/drawing/2014/main" id="{33BA8869-BCDF-4376-A32D-7C8B26703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38424" y="2518636"/>
              <a:ext cx="581895" cy="581895"/>
            </a:xfrm>
            <a:prstGeom prst="rect">
              <a:avLst/>
            </a:prstGeom>
          </p:spPr>
        </p:pic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07019725-164C-4A09-A08B-E08B643C92BC}"/>
                </a:ext>
              </a:extLst>
            </p:cNvPr>
            <p:cNvGrpSpPr/>
            <p:nvPr/>
          </p:nvGrpSpPr>
          <p:grpSpPr>
            <a:xfrm>
              <a:off x="4700112" y="2471206"/>
              <a:ext cx="927826" cy="884097"/>
              <a:chOff x="562602" y="2966265"/>
              <a:chExt cx="927826" cy="884097"/>
            </a:xfrm>
          </p:grpSpPr>
          <p:sp>
            <p:nvSpPr>
              <p:cNvPr id="30" name="Rechteck: abgerundete Ecken 29">
                <a:extLst>
                  <a:ext uri="{FF2B5EF4-FFF2-40B4-BE49-F238E27FC236}">
                    <a16:creationId xmlns:a16="http://schemas.microsoft.com/office/drawing/2014/main" id="{3491E26A-ABB6-4025-B6C3-D8BCCA7E381A}"/>
                  </a:ext>
                </a:extLst>
              </p:cNvPr>
              <p:cNvSpPr/>
              <p:nvPr/>
            </p:nvSpPr>
            <p:spPr>
              <a:xfrm>
                <a:off x="562675" y="2966265"/>
                <a:ext cx="927753" cy="884097"/>
              </a:xfrm>
              <a:prstGeom prst="roundRect">
                <a:avLst>
                  <a:gd name="adj" fmla="val 10099"/>
                </a:avLst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4A1FB642-1369-420A-8042-BB437AA05606}"/>
                  </a:ext>
                </a:extLst>
              </p:cNvPr>
              <p:cNvSpPr txBox="1"/>
              <p:nvPr/>
            </p:nvSpPr>
            <p:spPr>
              <a:xfrm>
                <a:off x="672158" y="3549094"/>
                <a:ext cx="77296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>
                    <a:solidFill>
                      <a:srgbClr val="A60009"/>
                    </a:solidFill>
                  </a:rPr>
                  <a:t>Präsenz</a:t>
                </a:r>
              </a:p>
            </p:txBody>
          </p:sp>
          <p:grpSp>
            <p:nvGrpSpPr>
              <p:cNvPr id="32" name="Gruppieren 31">
                <a:extLst>
                  <a:ext uri="{FF2B5EF4-FFF2-40B4-BE49-F238E27FC236}">
                    <a16:creationId xmlns:a16="http://schemas.microsoft.com/office/drawing/2014/main" id="{E55BCA53-AA59-4E48-AA3F-4EAE26C855EC}"/>
                  </a:ext>
                </a:extLst>
              </p:cNvPr>
              <p:cNvGrpSpPr/>
              <p:nvPr/>
            </p:nvGrpSpPr>
            <p:grpSpPr>
              <a:xfrm>
                <a:off x="965350" y="3115355"/>
                <a:ext cx="455823" cy="450770"/>
                <a:chOff x="5830628" y="2066095"/>
                <a:chExt cx="1350874" cy="997899"/>
              </a:xfrm>
            </p:grpSpPr>
            <p:pic>
              <p:nvPicPr>
                <p:cNvPr id="33" name="Grafik 32" descr="Gebäude">
                  <a:extLst>
                    <a:ext uri="{FF2B5EF4-FFF2-40B4-BE49-F238E27FC236}">
                      <a16:creationId xmlns:a16="http://schemas.microsoft.com/office/drawing/2014/main" id="{1D5750F7-39EB-4397-AE10-B8924C4084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61546" y="2066095"/>
                  <a:ext cx="819956" cy="819956"/>
                </a:xfrm>
                <a:prstGeom prst="rect">
                  <a:avLst/>
                </a:prstGeom>
              </p:spPr>
            </p:pic>
            <p:pic>
              <p:nvPicPr>
                <p:cNvPr id="34" name="Grafik 33" descr="Fabrik">
                  <a:extLst>
                    <a:ext uri="{FF2B5EF4-FFF2-40B4-BE49-F238E27FC236}">
                      <a16:creationId xmlns:a16="http://schemas.microsoft.com/office/drawing/2014/main" id="{434B95C9-56D8-4057-87D6-EF2FE49927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30628" y="2146498"/>
                  <a:ext cx="917496" cy="917496"/>
                </a:xfrm>
                <a:prstGeom prst="rect">
                  <a:avLst/>
                </a:prstGeom>
              </p:spPr>
            </p:pic>
          </p:grpSp>
          <p:pic>
            <p:nvPicPr>
              <p:cNvPr id="35" name="Grafik 34" descr="Männliches Profil">
                <a:extLst>
                  <a:ext uri="{FF2B5EF4-FFF2-40B4-BE49-F238E27FC236}">
                    <a16:creationId xmlns:a16="http://schemas.microsoft.com/office/drawing/2014/main" id="{3071C3AA-3D67-49B7-999B-3BB60CE784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62602" y="3031715"/>
                <a:ext cx="581895" cy="581895"/>
              </a:xfrm>
              <a:prstGeom prst="rect">
                <a:avLst/>
              </a:prstGeom>
            </p:spPr>
          </p:pic>
        </p:grpSp>
        <p:sp>
          <p:nvSpPr>
            <p:cNvPr id="36" name="Sprechblase: rechteckig mit abgerundeten Ecken 35">
              <a:extLst>
                <a:ext uri="{FF2B5EF4-FFF2-40B4-BE49-F238E27FC236}">
                  <a16:creationId xmlns:a16="http://schemas.microsoft.com/office/drawing/2014/main" id="{915A89C8-4E2D-4DF0-948D-FDDDD7907F2B}"/>
                </a:ext>
              </a:extLst>
            </p:cNvPr>
            <p:cNvSpPr/>
            <p:nvPr/>
          </p:nvSpPr>
          <p:spPr>
            <a:xfrm>
              <a:off x="5962092" y="1631734"/>
              <a:ext cx="2570915" cy="717898"/>
            </a:xfrm>
            <a:prstGeom prst="wedgeRoundRectCallout">
              <a:avLst>
                <a:gd name="adj1" fmla="val -59360"/>
                <a:gd name="adj2" fmla="val 86530"/>
                <a:gd name="adj3" fmla="val 16667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7F7341C0-E45D-46C8-B789-52C4154F6798}"/>
                </a:ext>
              </a:extLst>
            </p:cNvPr>
            <p:cNvSpPr txBox="1"/>
            <p:nvPr/>
          </p:nvSpPr>
          <p:spPr>
            <a:xfrm>
              <a:off x="6053881" y="1686838"/>
              <a:ext cx="1922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670D16"/>
                  </a:solidFill>
                </a:rPr>
                <a:t>69 %</a:t>
              </a:r>
              <a:r>
                <a:rPr lang="de-DE" sz="1200" dirty="0">
                  <a:solidFill>
                    <a:srgbClr val="670D16"/>
                  </a:solidFill>
                </a:rPr>
                <a:t> - Ich kann Berufliches und Privates miteinander vereinbaren.</a:t>
              </a:r>
            </a:p>
          </p:txBody>
        </p:sp>
        <p:sp>
          <p:nvSpPr>
            <p:cNvPr id="39" name="Sprechblase: rechteckig mit abgerundeten Ecken 38">
              <a:extLst>
                <a:ext uri="{FF2B5EF4-FFF2-40B4-BE49-F238E27FC236}">
                  <a16:creationId xmlns:a16="http://schemas.microsoft.com/office/drawing/2014/main" id="{DD2A225C-C430-4FCB-872F-AB52393FC01C}"/>
                </a:ext>
              </a:extLst>
            </p:cNvPr>
            <p:cNvSpPr/>
            <p:nvPr/>
          </p:nvSpPr>
          <p:spPr>
            <a:xfrm>
              <a:off x="6058457" y="2654450"/>
              <a:ext cx="2474550" cy="745112"/>
            </a:xfrm>
            <a:prstGeom prst="wedgeRoundRectCallout">
              <a:avLst>
                <a:gd name="adj1" fmla="val -65130"/>
                <a:gd name="adj2" fmla="val 487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9621501F-E64D-4673-AC25-08BE34B4D30A}"/>
                </a:ext>
              </a:extLst>
            </p:cNvPr>
            <p:cNvSpPr txBox="1"/>
            <p:nvPr/>
          </p:nvSpPr>
          <p:spPr>
            <a:xfrm>
              <a:off x="6134307" y="2689892"/>
              <a:ext cx="1922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/>
                <a:t>41 %</a:t>
              </a:r>
              <a:r>
                <a:rPr lang="de-DE" sz="1200" dirty="0"/>
                <a:t> - Die Nutzung von IKT wird auch während der Freizeit erwartet.</a:t>
              </a:r>
            </a:p>
          </p:txBody>
        </p:sp>
        <p:sp>
          <p:nvSpPr>
            <p:cNvPr id="42" name="Sprechblase: rechteckig mit abgerundeten Ecken 41">
              <a:extLst>
                <a:ext uri="{FF2B5EF4-FFF2-40B4-BE49-F238E27FC236}">
                  <a16:creationId xmlns:a16="http://schemas.microsoft.com/office/drawing/2014/main" id="{2D5D66B2-43E7-4E96-8DA1-A441833E87B5}"/>
                </a:ext>
              </a:extLst>
            </p:cNvPr>
            <p:cNvSpPr/>
            <p:nvPr/>
          </p:nvSpPr>
          <p:spPr>
            <a:xfrm>
              <a:off x="6097229" y="3602720"/>
              <a:ext cx="2444636" cy="719938"/>
            </a:xfrm>
            <a:prstGeom prst="wedgeRoundRectCallout">
              <a:avLst>
                <a:gd name="adj1" fmla="val -80688"/>
                <a:gd name="adj2" fmla="val -74142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096453AC-583B-44C4-AF0D-EBAC1AE1543F}"/>
                </a:ext>
              </a:extLst>
            </p:cNvPr>
            <p:cNvSpPr txBox="1"/>
            <p:nvPr/>
          </p:nvSpPr>
          <p:spPr>
            <a:xfrm>
              <a:off x="6118567" y="3639523"/>
              <a:ext cx="1922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/>
                <a:t>31 %</a:t>
              </a:r>
              <a:r>
                <a:rPr lang="de-DE" sz="1200" dirty="0"/>
                <a:t> - Entgrenzung und ständige Erreichbarkeit sind belastend.</a:t>
              </a:r>
            </a:p>
          </p:txBody>
        </p: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0C31568F-02B8-4B2A-BCBD-DC768A41728D}"/>
                </a:ext>
              </a:extLst>
            </p:cNvPr>
            <p:cNvGrpSpPr/>
            <p:nvPr/>
          </p:nvGrpSpPr>
          <p:grpSpPr>
            <a:xfrm>
              <a:off x="7947203" y="1717263"/>
              <a:ext cx="496274" cy="575521"/>
              <a:chOff x="4572000" y="1132331"/>
              <a:chExt cx="914400" cy="914400"/>
            </a:xfrm>
          </p:grpSpPr>
          <p:pic>
            <p:nvPicPr>
              <p:cNvPr id="48" name="Grafik 47" descr="Familie mit zwei Kindern">
                <a:extLst>
                  <a:ext uri="{FF2B5EF4-FFF2-40B4-BE49-F238E27FC236}">
                    <a16:creationId xmlns:a16="http://schemas.microsoft.com/office/drawing/2014/main" id="{96353E56-639D-403C-B2C3-9F9467D7C5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4766139" y="1297738"/>
                <a:ext cx="526122" cy="526122"/>
              </a:xfrm>
              <a:prstGeom prst="rect">
                <a:avLst/>
              </a:prstGeom>
            </p:spPr>
          </p:pic>
          <p:pic>
            <p:nvPicPr>
              <p:cNvPr id="4" name="Grafik 3" descr="Laptop">
                <a:extLst>
                  <a:ext uri="{FF2B5EF4-FFF2-40B4-BE49-F238E27FC236}">
                    <a16:creationId xmlns:a16="http://schemas.microsoft.com/office/drawing/2014/main" id="{FCE933DF-233A-4949-822A-37CB1EC7F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4572000" y="1132331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4A049610-5A04-4A7E-8642-114A140568B0}"/>
                </a:ext>
              </a:extLst>
            </p:cNvPr>
            <p:cNvGrpSpPr/>
            <p:nvPr/>
          </p:nvGrpSpPr>
          <p:grpSpPr>
            <a:xfrm>
              <a:off x="2700819" y="1646074"/>
              <a:ext cx="496274" cy="575521"/>
              <a:chOff x="4572000" y="1132331"/>
              <a:chExt cx="914400" cy="914400"/>
            </a:xfrm>
            <a:solidFill>
              <a:schemeClr val="bg2"/>
            </a:solidFill>
          </p:grpSpPr>
          <p:pic>
            <p:nvPicPr>
              <p:cNvPr id="51" name="Grafik 50" descr="Familie mit zwei Kindern">
                <a:extLst>
                  <a:ext uri="{FF2B5EF4-FFF2-40B4-BE49-F238E27FC236}">
                    <a16:creationId xmlns:a16="http://schemas.microsoft.com/office/drawing/2014/main" id="{5FD7280B-4DA3-4B82-A1CA-2CF673E947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4766139" y="1297738"/>
                <a:ext cx="526122" cy="526122"/>
              </a:xfrm>
              <a:prstGeom prst="rect">
                <a:avLst/>
              </a:prstGeom>
            </p:spPr>
          </p:pic>
          <p:pic>
            <p:nvPicPr>
              <p:cNvPr id="52" name="Grafik 51" descr="Laptop">
                <a:extLst>
                  <a:ext uri="{FF2B5EF4-FFF2-40B4-BE49-F238E27FC236}">
                    <a16:creationId xmlns:a16="http://schemas.microsoft.com/office/drawing/2014/main" id="{8940DBE4-9108-4E64-A679-66769EC09A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4572000" y="1132331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8" name="Grafik 7" descr="Smartphone">
              <a:extLst>
                <a:ext uri="{FF2B5EF4-FFF2-40B4-BE49-F238E27FC236}">
                  <a16:creationId xmlns:a16="http://schemas.microsoft.com/office/drawing/2014/main" id="{E404EADF-0349-49E2-B797-FF9635F80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580648" y="2698890"/>
              <a:ext cx="520641" cy="520641"/>
            </a:xfrm>
            <a:prstGeom prst="rect">
              <a:avLst/>
            </a:prstGeom>
          </p:spPr>
        </p:pic>
        <p:pic>
          <p:nvPicPr>
            <p:cNvPr id="53" name="Grafik 52" descr="Smartphone">
              <a:extLst>
                <a:ext uri="{FF2B5EF4-FFF2-40B4-BE49-F238E27FC236}">
                  <a16:creationId xmlns:a16="http://schemas.microsoft.com/office/drawing/2014/main" id="{BEAE05FE-914E-4B35-8DD9-C2B4197DA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7976761" y="2796717"/>
              <a:ext cx="491899" cy="491899"/>
            </a:xfrm>
            <a:prstGeom prst="rect">
              <a:avLst/>
            </a:prstGeom>
          </p:spPr>
        </p:pic>
        <p:pic>
          <p:nvPicPr>
            <p:cNvPr id="19" name="Grafik 18" descr="Freisprecheinrichtung">
              <a:extLst>
                <a:ext uri="{FF2B5EF4-FFF2-40B4-BE49-F238E27FC236}">
                  <a16:creationId xmlns:a16="http://schemas.microsoft.com/office/drawing/2014/main" id="{EDE53602-A261-4E95-9774-EC1661A6C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580648" y="3665776"/>
              <a:ext cx="550201" cy="550201"/>
            </a:xfrm>
            <a:prstGeom prst="rect">
              <a:avLst/>
            </a:prstGeom>
          </p:spPr>
        </p:pic>
        <p:pic>
          <p:nvPicPr>
            <p:cNvPr id="55" name="Grafik 54" descr="Freisprecheinrichtung">
              <a:extLst>
                <a:ext uri="{FF2B5EF4-FFF2-40B4-BE49-F238E27FC236}">
                  <a16:creationId xmlns:a16="http://schemas.microsoft.com/office/drawing/2014/main" id="{1BA70F8E-5D15-49C4-A941-6AE72B25E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7920240" y="3724389"/>
              <a:ext cx="550201" cy="550201"/>
            </a:xfrm>
            <a:prstGeom prst="rect">
              <a:avLst/>
            </a:prstGeom>
          </p:spPr>
        </p:pic>
        <p:pic>
          <p:nvPicPr>
            <p:cNvPr id="7" name="Grafik 6" descr="Tropische Szenerie">
              <a:extLst>
                <a:ext uri="{FF2B5EF4-FFF2-40B4-BE49-F238E27FC236}">
                  <a16:creationId xmlns:a16="http://schemas.microsoft.com/office/drawing/2014/main" id="{29CD5A8F-B50B-4011-B58C-06E2C537F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738744" y="2883480"/>
              <a:ext cx="197976" cy="197976"/>
            </a:xfrm>
            <a:prstGeom prst="rect">
              <a:avLst/>
            </a:prstGeom>
          </p:spPr>
        </p:pic>
        <p:pic>
          <p:nvPicPr>
            <p:cNvPr id="38" name="Grafik 37" descr="Tropische Szenerie">
              <a:extLst>
                <a:ext uri="{FF2B5EF4-FFF2-40B4-BE49-F238E27FC236}">
                  <a16:creationId xmlns:a16="http://schemas.microsoft.com/office/drawing/2014/main" id="{45773A78-CD0F-4024-9DAC-A6DC380DF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8121534" y="2974916"/>
              <a:ext cx="197976" cy="197976"/>
            </a:xfrm>
            <a:prstGeom prst="rect">
              <a:avLst/>
            </a:prstGeom>
          </p:spPr>
        </p:pic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AF1FB78A-66C3-4BD7-AA83-68FADB5FE7A1}"/>
                </a:ext>
              </a:extLst>
            </p:cNvPr>
            <p:cNvSpPr txBox="1"/>
            <p:nvPr/>
          </p:nvSpPr>
          <p:spPr>
            <a:xfrm>
              <a:off x="3526241" y="3919487"/>
              <a:ext cx="22091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trifft teilweise zu &amp; trifft zu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3071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93309-D6CD-4721-AAD9-8F63A793A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13378"/>
            <a:ext cx="6593305" cy="1042702"/>
          </a:xfrm>
        </p:spPr>
        <p:txBody>
          <a:bodyPr>
            <a:noAutofit/>
          </a:bodyPr>
          <a:lstStyle/>
          <a:p>
            <a:r>
              <a:rPr lang="de-DE" sz="2600" dirty="0"/>
              <a:t>Vereinbarkeit von Beruf &amp; Privatleben nimmt mit steigendem Homeoffice-Anteil zu</a:t>
            </a:r>
          </a:p>
        </p:txBody>
      </p:sp>
      <p:graphicFrame>
        <p:nvGraphicFramePr>
          <p:cNvPr id="11" name="Diagramm 10" descr="„Ich kann Berufliches und Privates miteinander vereinbaren“, nach Anteil der Arbeitszeit im Homeoffice (n=853); Homeoffice-Anteil 1-20%: &quot;trifft zu&quot; = 38%, &quot;trifft teilweise zu&quot; = 45,6%, &quot;trifft nicht zu&quot; = 16,3%. Homeoffice-Anteil 21-40%: &quot;trifft zu&quot; = 42,4%, &quot;trifft teilweise zu&quot; = 40,3%, &quot;trifft nicht zu&quot; = 17,3%. Homeoffice-Anteil 41-60%: &quot;trifft zu&quot; = 39,2%, &quot;trifft teilweise zu&quot; = 49,6%, &quot;trifft nicht zu&quot; = 11,2%. Homeoffice-Anteil 61-80%: &quot;trifft zu&quot; = 53,5%, &quot;trifft teilweise zu&quot; = 35,6%, &quot;trifft nicht zu&quot; = 10,9%. Homeoffice-Anteil 81-99%: &quot;trifft zu&quot; = 59,5%, &quot;trifft teilweise zu&quot; = 33,3%, &quot;trifft nicht zu&quot; = 7,1%. Homeoffice-Anteil 100%: &quot;trifft zu&quot; = 66,7%, &quot;trifft teilweise zu&quot; = 25,5%, &quot;trifft nicht zu&quot; = 7,8%. ">
            <a:extLst>
              <a:ext uri="{FF2B5EF4-FFF2-40B4-BE49-F238E27FC236}">
                <a16:creationId xmlns:a16="http://schemas.microsoft.com/office/drawing/2014/main" id="{5276A1ED-EBF4-4EAF-94C9-AD980D9094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053283"/>
              </p:ext>
            </p:extLst>
          </p:nvPr>
        </p:nvGraphicFramePr>
        <p:xfrm>
          <a:off x="3500218" y="1512951"/>
          <a:ext cx="5131109" cy="301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:a16="http://schemas.microsoft.com/office/drawing/2014/main" id="{7E98FB27-D40F-40AF-88C1-C883A9565624}"/>
              </a:ext>
            </a:extLst>
          </p:cNvPr>
          <p:cNvSpPr/>
          <p:nvPr/>
        </p:nvSpPr>
        <p:spPr>
          <a:xfrm>
            <a:off x="7905576" y="2051572"/>
            <a:ext cx="725751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de-DE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853 </a:t>
            </a:r>
          </a:p>
        </p:txBody>
      </p:sp>
      <p:grpSp>
        <p:nvGrpSpPr>
          <p:cNvPr id="3" name="Gruppieren 2" descr="Persönliche Bedürfnisse stehen im Zentrum des Kreises. Auf der Außenlinie des Kreises sind angeordnet: Familie, Pflege, Bildung und Arbeit (diese mobil oder in Präsenz).">
            <a:extLst>
              <a:ext uri="{FF2B5EF4-FFF2-40B4-BE49-F238E27FC236}">
                <a16:creationId xmlns:a16="http://schemas.microsoft.com/office/drawing/2014/main" id="{8B41581F-0168-4EEA-A16A-5BC11B0724F5}"/>
              </a:ext>
            </a:extLst>
          </p:cNvPr>
          <p:cNvGrpSpPr/>
          <p:nvPr/>
        </p:nvGrpSpPr>
        <p:grpSpPr>
          <a:xfrm>
            <a:off x="383228" y="1512951"/>
            <a:ext cx="2971922" cy="2761487"/>
            <a:chOff x="585051" y="1529502"/>
            <a:chExt cx="2971922" cy="2761487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DAB2570A-40C5-49AD-811D-F07542874DBE}"/>
                </a:ext>
              </a:extLst>
            </p:cNvPr>
            <p:cNvGrpSpPr/>
            <p:nvPr/>
          </p:nvGrpSpPr>
          <p:grpSpPr>
            <a:xfrm>
              <a:off x="585051" y="1529502"/>
              <a:ext cx="2971922" cy="2761487"/>
              <a:chOff x="896778" y="1635506"/>
              <a:chExt cx="2971922" cy="2761487"/>
            </a:xfrm>
          </p:grpSpPr>
          <p:pic>
            <p:nvPicPr>
              <p:cNvPr id="4" name="Grafik 3" descr="Familie mit zwei Kindern">
                <a:extLst>
                  <a:ext uri="{FF2B5EF4-FFF2-40B4-BE49-F238E27FC236}">
                    <a16:creationId xmlns:a16="http://schemas.microsoft.com/office/drawing/2014/main" id="{1E5AA299-787A-4CC9-A613-90523374CF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111770" y="1635506"/>
                <a:ext cx="669426" cy="669426"/>
              </a:xfrm>
              <a:prstGeom prst="rect">
                <a:avLst/>
              </a:prstGeom>
            </p:spPr>
          </p:pic>
          <p:pic>
            <p:nvPicPr>
              <p:cNvPr id="5" name="Grafik 4" descr="Klassenzimmer">
                <a:extLst>
                  <a:ext uri="{FF2B5EF4-FFF2-40B4-BE49-F238E27FC236}">
                    <a16:creationId xmlns:a16="http://schemas.microsoft.com/office/drawing/2014/main" id="{BC09F166-AF4D-4E79-8BBB-D66ED8B29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96778" y="2967550"/>
                <a:ext cx="562719" cy="562719"/>
              </a:xfrm>
              <a:prstGeom prst="rect">
                <a:avLst/>
              </a:prstGeom>
            </p:spPr>
          </p:pic>
          <p:pic>
            <p:nvPicPr>
              <p:cNvPr id="6" name="Grafik 5" descr="Neuer Rollstuhl">
                <a:extLst>
                  <a:ext uri="{FF2B5EF4-FFF2-40B4-BE49-F238E27FC236}">
                    <a16:creationId xmlns:a16="http://schemas.microsoft.com/office/drawing/2014/main" id="{A2E9BD24-1395-4F71-BCA4-3CA71A9E5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001023" y="2057860"/>
                <a:ext cx="550333" cy="550333"/>
              </a:xfrm>
              <a:prstGeom prst="rect">
                <a:avLst/>
              </a:prstGeom>
            </p:spPr>
          </p:pic>
          <p:pic>
            <p:nvPicPr>
              <p:cNvPr id="7" name="Grafik 6" descr="Hund">
                <a:extLst>
                  <a:ext uri="{FF2B5EF4-FFF2-40B4-BE49-F238E27FC236}">
                    <a16:creationId xmlns:a16="http://schemas.microsoft.com/office/drawing/2014/main" id="{4FC0823B-1E37-4262-A3D1-936A016CDB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411500" y="3175465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8" name="Grafik 7" descr="Frau mit Kindersportwagen">
                <a:extLst>
                  <a:ext uri="{FF2B5EF4-FFF2-40B4-BE49-F238E27FC236}">
                    <a16:creationId xmlns:a16="http://schemas.microsoft.com/office/drawing/2014/main" id="{B775049E-519B-4040-84EA-35312338F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359215" y="2032764"/>
                <a:ext cx="549570" cy="549570"/>
              </a:xfrm>
              <a:prstGeom prst="rect">
                <a:avLst/>
              </a:prstGeom>
            </p:spPr>
          </p:pic>
          <p:pic>
            <p:nvPicPr>
              <p:cNvPr id="9" name="Grafik 8" descr="Vorstadtszenerie">
                <a:extLst>
                  <a:ext uri="{FF2B5EF4-FFF2-40B4-BE49-F238E27FC236}">
                    <a16:creationId xmlns:a16="http://schemas.microsoft.com/office/drawing/2014/main" id="{E81C14E0-5FB8-49F1-96AB-1125758C04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818960" y="2437658"/>
                <a:ext cx="1281847" cy="1281847"/>
              </a:xfrm>
              <a:prstGeom prst="rect">
                <a:avLst/>
              </a:prstGeom>
            </p:spPr>
          </p:pic>
          <p:pic>
            <p:nvPicPr>
              <p:cNvPr id="10" name="Grafik 9" descr="Aktenkoffer">
                <a:extLst>
                  <a:ext uri="{FF2B5EF4-FFF2-40B4-BE49-F238E27FC236}">
                    <a16:creationId xmlns:a16="http://schemas.microsoft.com/office/drawing/2014/main" id="{351AA2B4-ED74-4A73-9FCF-B18E1D44B4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2936405" y="3834273"/>
                <a:ext cx="562720" cy="562720"/>
              </a:xfrm>
              <a:prstGeom prst="rect">
                <a:avLst/>
              </a:prstGeom>
            </p:spPr>
          </p:pic>
          <p:pic>
            <p:nvPicPr>
              <p:cNvPr id="13" name="Grafik 12" descr="Internet">
                <a:extLst>
                  <a:ext uri="{FF2B5EF4-FFF2-40B4-BE49-F238E27FC236}">
                    <a16:creationId xmlns:a16="http://schemas.microsoft.com/office/drawing/2014/main" id="{72499A61-2017-4D11-A58C-19068DD673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1328960" y="3693673"/>
                <a:ext cx="694484" cy="694484"/>
              </a:xfrm>
              <a:prstGeom prst="rect">
                <a:avLst/>
              </a:prstGeom>
            </p:spPr>
          </p:pic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70EE6677-A889-404D-ACA9-F67F3E44A487}"/>
                  </a:ext>
                </a:extLst>
              </p:cNvPr>
              <p:cNvSpPr/>
              <p:nvPr/>
            </p:nvSpPr>
            <p:spPr>
              <a:xfrm>
                <a:off x="1253208" y="2024847"/>
                <a:ext cx="2385874" cy="2318554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44D17F9C-9533-4205-AC3B-1EAAD9858AB0}"/>
                  </a:ext>
                </a:extLst>
              </p:cNvPr>
              <p:cNvSpPr/>
              <p:nvPr/>
            </p:nvSpPr>
            <p:spPr>
              <a:xfrm>
                <a:off x="2088853" y="2227894"/>
                <a:ext cx="71526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200" b="1" dirty="0">
                    <a:solidFill>
                      <a:srgbClr val="670D16"/>
                    </a:solidFill>
                  </a:rPr>
                  <a:t>Familie</a:t>
                </a:r>
              </a:p>
            </p:txBody>
          </p:sp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AE58B0C7-5FA4-4213-BAB7-8EBA986CC476}"/>
                  </a:ext>
                </a:extLst>
              </p:cNvPr>
              <p:cNvSpPr/>
              <p:nvPr/>
            </p:nvSpPr>
            <p:spPr>
              <a:xfrm>
                <a:off x="2992739" y="2733250"/>
                <a:ext cx="64633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200" b="1" dirty="0">
                    <a:solidFill>
                      <a:srgbClr val="670D16"/>
                    </a:solidFill>
                  </a:rPr>
                  <a:t>Pflege</a:t>
                </a:r>
              </a:p>
            </p:txBody>
          </p:sp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8A0211F4-B17E-4F96-A8A3-63BFA5A57698}"/>
                  </a:ext>
                </a:extLst>
              </p:cNvPr>
              <p:cNvSpPr/>
              <p:nvPr/>
            </p:nvSpPr>
            <p:spPr>
              <a:xfrm>
                <a:off x="2117724" y="3727797"/>
                <a:ext cx="62869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200" b="1" dirty="0">
                    <a:solidFill>
                      <a:srgbClr val="670D16"/>
                    </a:solidFill>
                  </a:rPr>
                  <a:t>Arbeit</a:t>
                </a:r>
              </a:p>
            </p:txBody>
          </p:sp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D3BBC652-132B-4AA6-8290-162D9105C6D4}"/>
                  </a:ext>
                </a:extLst>
              </p:cNvPr>
              <p:cNvSpPr/>
              <p:nvPr/>
            </p:nvSpPr>
            <p:spPr>
              <a:xfrm>
                <a:off x="1296130" y="2733250"/>
                <a:ext cx="76014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200" b="1" dirty="0">
                    <a:solidFill>
                      <a:srgbClr val="670D16"/>
                    </a:solidFill>
                  </a:rPr>
                  <a:t>Bildung</a:t>
                </a:r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AFA6FD9C-C56D-40B4-BE28-B790DFE49F9A}"/>
                  </a:ext>
                </a:extLst>
              </p:cNvPr>
              <p:cNvSpPr/>
              <p:nvPr/>
            </p:nvSpPr>
            <p:spPr>
              <a:xfrm>
                <a:off x="1908785" y="3978216"/>
                <a:ext cx="49084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000" dirty="0">
                    <a:solidFill>
                      <a:srgbClr val="670D16"/>
                    </a:solidFill>
                  </a:rPr>
                  <a:t>Mobil</a:t>
                </a:r>
              </a:p>
            </p:txBody>
          </p: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AEA68F91-AA49-41E7-86C6-98792EA2622C}"/>
                  </a:ext>
                </a:extLst>
              </p:cNvPr>
              <p:cNvSpPr/>
              <p:nvPr/>
            </p:nvSpPr>
            <p:spPr>
              <a:xfrm>
                <a:off x="2379874" y="3981714"/>
                <a:ext cx="65274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000" dirty="0">
                    <a:solidFill>
                      <a:srgbClr val="670D16"/>
                    </a:solidFill>
                  </a:rPr>
                  <a:t>Präsenz</a:t>
                </a:r>
              </a:p>
            </p:txBody>
          </p:sp>
        </p:grp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E852F6E8-EFD9-48B2-B1DE-FF7551297357}"/>
                </a:ext>
              </a:extLst>
            </p:cNvPr>
            <p:cNvSpPr txBox="1"/>
            <p:nvPr/>
          </p:nvSpPr>
          <p:spPr>
            <a:xfrm>
              <a:off x="1267388" y="3402245"/>
              <a:ext cx="16818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b="1" dirty="0">
                  <a:solidFill>
                    <a:srgbClr val="670D16"/>
                  </a:solidFill>
                </a:rPr>
                <a:t>Persönliche Bedürfnisse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921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Arbeitsorganisation im Homeoffice</a:t>
            </a:r>
            <a:br>
              <a:rPr lang="de-DE" dirty="0"/>
            </a:br>
            <a:endParaRPr lang="de-DE" dirty="0"/>
          </a:p>
        </p:txBody>
      </p:sp>
      <p:sp>
        <p:nvSpPr>
          <p:cNvPr id="2050" name="AutoShape 2" descr="Bildergebnis für arbeit 4.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66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EB4C8-E684-4D91-957C-01E16A5D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3409"/>
            <a:ext cx="6111680" cy="1042702"/>
          </a:xfrm>
        </p:spPr>
        <p:txBody>
          <a:bodyPr/>
          <a:lstStyle/>
          <a:p>
            <a:r>
              <a:rPr lang="de-DE" dirty="0"/>
              <a:t>Arbeitsunterbrechungen &amp; Co.</a:t>
            </a:r>
          </a:p>
        </p:txBody>
      </p:sp>
      <p:grpSp>
        <p:nvGrpSpPr>
          <p:cNvPr id="3" name="Gruppieren 2" descr="&quot;Ich kann meine Aufgaben störungsfrei erledigen&quot;: &quot;Trifft zu&quot;, Mobile Arbeit = 43%, Präsenzarbeit = 32%. &quot;Ich habe ausreichend Zeit&quot;: &quot;Trifft zu&quot;, Mobile Arbeit = 47%, Präsenzarbeit = 36%. &quot;Ich muss mehrere Aufgaben gleichzeitig erledigen&quot;: &quot;Trifft zu&quot;, Mobile Arbeit = 36%, Präsenzarbeit = 26%. &quot;Ich habe ausreichend Ressourcen für meine Aufgaben&quot;: &quot;Trifft zu&quot;, Mobile Arbeit = 50%, Präsenzarbeit = 36%.">
            <a:extLst>
              <a:ext uri="{FF2B5EF4-FFF2-40B4-BE49-F238E27FC236}">
                <a16:creationId xmlns:a16="http://schemas.microsoft.com/office/drawing/2014/main" id="{8C18B8DF-4DF9-4C3D-8812-F4CD60D7A6D4}"/>
              </a:ext>
            </a:extLst>
          </p:cNvPr>
          <p:cNvGrpSpPr/>
          <p:nvPr/>
        </p:nvGrpSpPr>
        <p:grpSpPr>
          <a:xfrm>
            <a:off x="716864" y="1507803"/>
            <a:ext cx="7825001" cy="2814854"/>
            <a:chOff x="716864" y="1507803"/>
            <a:chExt cx="7825001" cy="2814854"/>
          </a:xfrm>
        </p:grpSpPr>
        <p:sp>
          <p:nvSpPr>
            <p:cNvPr id="11" name="Sprechblase: rechteckig mit abgerundeten Ecken 10">
              <a:extLst>
                <a:ext uri="{FF2B5EF4-FFF2-40B4-BE49-F238E27FC236}">
                  <a16:creationId xmlns:a16="http://schemas.microsoft.com/office/drawing/2014/main" id="{6E6B8BA9-809C-4C19-9D66-B3B71926FC25}"/>
                </a:ext>
              </a:extLst>
            </p:cNvPr>
            <p:cNvSpPr/>
            <p:nvPr/>
          </p:nvSpPr>
          <p:spPr>
            <a:xfrm>
              <a:off x="720991" y="1526439"/>
              <a:ext cx="2413010" cy="627695"/>
            </a:xfrm>
            <a:prstGeom prst="wedgeRoundRectCallout">
              <a:avLst>
                <a:gd name="adj1" fmla="val 91968"/>
                <a:gd name="adj2" fmla="val 90726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0C5DF56F-16BC-48BA-8511-BE63044C5156}"/>
                </a:ext>
              </a:extLst>
            </p:cNvPr>
            <p:cNvSpPr txBox="1"/>
            <p:nvPr/>
          </p:nvSpPr>
          <p:spPr>
            <a:xfrm>
              <a:off x="745482" y="1507803"/>
              <a:ext cx="1922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/>
                <a:t>43 %</a:t>
              </a:r>
              <a:r>
                <a:rPr lang="de-DE" sz="1200" dirty="0"/>
                <a:t> - Ich kann meine Aufgaben störungsfrei erledigen.</a:t>
              </a:r>
            </a:p>
          </p:txBody>
        </p:sp>
        <p:sp>
          <p:nvSpPr>
            <p:cNvPr id="16" name="Sprechblase: rechteckig mit abgerundeten Ecken 15">
              <a:extLst>
                <a:ext uri="{FF2B5EF4-FFF2-40B4-BE49-F238E27FC236}">
                  <a16:creationId xmlns:a16="http://schemas.microsoft.com/office/drawing/2014/main" id="{5937DF07-1620-4053-9091-F7A8D32E598B}"/>
                </a:ext>
              </a:extLst>
            </p:cNvPr>
            <p:cNvSpPr/>
            <p:nvPr/>
          </p:nvSpPr>
          <p:spPr>
            <a:xfrm>
              <a:off x="733254" y="2306626"/>
              <a:ext cx="2395192" cy="509417"/>
            </a:xfrm>
            <a:prstGeom prst="wedgeRoundRectCallout">
              <a:avLst>
                <a:gd name="adj1" fmla="val 66669"/>
                <a:gd name="adj2" fmla="val 50415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458BB34-D2B9-47C1-960E-A27C6F7FD8EB}"/>
                </a:ext>
              </a:extLst>
            </p:cNvPr>
            <p:cNvSpPr txBox="1"/>
            <p:nvPr/>
          </p:nvSpPr>
          <p:spPr>
            <a:xfrm>
              <a:off x="733254" y="2336506"/>
              <a:ext cx="1922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/>
                <a:t>47 %</a:t>
              </a:r>
              <a:r>
                <a:rPr lang="de-DE" sz="1200" dirty="0"/>
                <a:t> - Ich habe ausreichend Zeit.</a:t>
              </a:r>
            </a:p>
          </p:txBody>
        </p:sp>
        <p:sp>
          <p:nvSpPr>
            <p:cNvPr id="21" name="Sprechblase: rechteckig mit abgerundeten Ecken 20">
              <a:extLst>
                <a:ext uri="{FF2B5EF4-FFF2-40B4-BE49-F238E27FC236}">
                  <a16:creationId xmlns:a16="http://schemas.microsoft.com/office/drawing/2014/main" id="{96C3D0AE-E4D5-46E5-9454-CA3DBD2196E3}"/>
                </a:ext>
              </a:extLst>
            </p:cNvPr>
            <p:cNvSpPr/>
            <p:nvPr/>
          </p:nvSpPr>
          <p:spPr>
            <a:xfrm>
              <a:off x="719748" y="3639619"/>
              <a:ext cx="2444636" cy="646331"/>
            </a:xfrm>
            <a:prstGeom prst="wedgeRoundRectCallout">
              <a:avLst>
                <a:gd name="adj1" fmla="val 82589"/>
                <a:gd name="adj2" fmla="val -79421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43376B7A-9624-4E6B-8330-FCE1ACC45972}"/>
                </a:ext>
              </a:extLst>
            </p:cNvPr>
            <p:cNvSpPr txBox="1"/>
            <p:nvPr/>
          </p:nvSpPr>
          <p:spPr>
            <a:xfrm>
              <a:off x="741357" y="3639618"/>
              <a:ext cx="1922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/>
                <a:t>50 %</a:t>
              </a:r>
              <a:r>
                <a:rPr lang="de-DE" sz="1200" dirty="0"/>
                <a:t> - Ich habe ausreichend Ressourcen für meine Aufgaben.</a:t>
              </a:r>
            </a:p>
          </p:txBody>
        </p:sp>
        <p:sp>
          <p:nvSpPr>
            <p:cNvPr id="25" name="Sprechblase: rechteckig mit abgerundeten Ecken 24">
              <a:extLst>
                <a:ext uri="{FF2B5EF4-FFF2-40B4-BE49-F238E27FC236}">
                  <a16:creationId xmlns:a16="http://schemas.microsoft.com/office/drawing/2014/main" id="{20C63194-5A67-467A-A8F9-23183CF51DCE}"/>
                </a:ext>
              </a:extLst>
            </p:cNvPr>
            <p:cNvSpPr/>
            <p:nvPr/>
          </p:nvSpPr>
          <p:spPr>
            <a:xfrm>
              <a:off x="733254" y="2912739"/>
              <a:ext cx="2444636" cy="646331"/>
            </a:xfrm>
            <a:prstGeom prst="wedgeRoundRectCallout">
              <a:avLst>
                <a:gd name="adj1" fmla="val 64468"/>
                <a:gd name="adj2" fmla="val 1874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3426B76E-830B-427F-AA0E-EE8FD08E80C1}"/>
                </a:ext>
              </a:extLst>
            </p:cNvPr>
            <p:cNvSpPr txBox="1"/>
            <p:nvPr/>
          </p:nvSpPr>
          <p:spPr>
            <a:xfrm>
              <a:off x="716864" y="2912739"/>
              <a:ext cx="1922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670D16"/>
                  </a:solidFill>
                </a:rPr>
                <a:t>36 %</a:t>
              </a:r>
              <a:r>
                <a:rPr lang="de-DE" sz="1200" dirty="0">
                  <a:solidFill>
                    <a:srgbClr val="670D16"/>
                  </a:solidFill>
                </a:rPr>
                <a:t> - Ich muss mehrere Aufgaben gleichzeitig erledigen.</a:t>
              </a:r>
            </a:p>
          </p:txBody>
        </p:sp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B80FC0DC-3B80-453D-8CE2-3B19E98BFADA}"/>
                </a:ext>
              </a:extLst>
            </p:cNvPr>
            <p:cNvSpPr/>
            <p:nvPr/>
          </p:nvSpPr>
          <p:spPr>
            <a:xfrm>
              <a:off x="3607467" y="2487784"/>
              <a:ext cx="927753" cy="884097"/>
            </a:xfrm>
            <a:prstGeom prst="roundRect">
              <a:avLst>
                <a:gd name="adj" fmla="val 10099"/>
              </a:avLst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8" name="Grafik 27" descr="Internet">
              <a:extLst>
                <a:ext uri="{FF2B5EF4-FFF2-40B4-BE49-F238E27FC236}">
                  <a16:creationId xmlns:a16="http://schemas.microsoft.com/office/drawing/2014/main" id="{EAF42128-9A10-4B84-9158-3F4AA598D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81350" y="2617221"/>
              <a:ext cx="436814" cy="436814"/>
            </a:xfrm>
            <a:prstGeom prst="rect">
              <a:avLst/>
            </a:prstGeom>
          </p:spPr>
        </p:pic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B42A7EB5-AA9E-4E7E-83B6-8869AF98F844}"/>
                </a:ext>
              </a:extLst>
            </p:cNvPr>
            <p:cNvSpPr txBox="1"/>
            <p:nvPr/>
          </p:nvSpPr>
          <p:spPr>
            <a:xfrm>
              <a:off x="3783071" y="3071066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>
                  <a:solidFill>
                    <a:srgbClr val="A60009"/>
                  </a:solidFill>
                </a:rPr>
                <a:t>Mobil</a:t>
              </a:r>
            </a:p>
          </p:txBody>
        </p:sp>
        <p:pic>
          <p:nvPicPr>
            <p:cNvPr id="6" name="Grafik 5" descr="Männliches Profil">
              <a:extLst>
                <a:ext uri="{FF2B5EF4-FFF2-40B4-BE49-F238E27FC236}">
                  <a16:creationId xmlns:a16="http://schemas.microsoft.com/office/drawing/2014/main" id="{33BA8869-BCDF-4376-A32D-7C8B26703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38424" y="2518636"/>
              <a:ext cx="581895" cy="581895"/>
            </a:xfrm>
            <a:prstGeom prst="rect">
              <a:avLst/>
            </a:prstGeom>
          </p:spPr>
        </p:pic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07019725-164C-4A09-A08B-E08B643C92BC}"/>
                </a:ext>
              </a:extLst>
            </p:cNvPr>
            <p:cNvGrpSpPr/>
            <p:nvPr/>
          </p:nvGrpSpPr>
          <p:grpSpPr>
            <a:xfrm>
              <a:off x="4700112" y="2471206"/>
              <a:ext cx="927826" cy="884097"/>
              <a:chOff x="562602" y="2966265"/>
              <a:chExt cx="927826" cy="884097"/>
            </a:xfrm>
          </p:grpSpPr>
          <p:sp>
            <p:nvSpPr>
              <p:cNvPr id="30" name="Rechteck: abgerundete Ecken 29">
                <a:extLst>
                  <a:ext uri="{FF2B5EF4-FFF2-40B4-BE49-F238E27FC236}">
                    <a16:creationId xmlns:a16="http://schemas.microsoft.com/office/drawing/2014/main" id="{3491E26A-ABB6-4025-B6C3-D8BCCA7E381A}"/>
                  </a:ext>
                </a:extLst>
              </p:cNvPr>
              <p:cNvSpPr/>
              <p:nvPr/>
            </p:nvSpPr>
            <p:spPr>
              <a:xfrm>
                <a:off x="562675" y="2966265"/>
                <a:ext cx="927753" cy="884097"/>
              </a:xfrm>
              <a:prstGeom prst="roundRect">
                <a:avLst>
                  <a:gd name="adj" fmla="val 10099"/>
                </a:avLst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4A1FB642-1369-420A-8042-BB437AA05606}"/>
                  </a:ext>
                </a:extLst>
              </p:cNvPr>
              <p:cNvSpPr txBox="1"/>
              <p:nvPr/>
            </p:nvSpPr>
            <p:spPr>
              <a:xfrm>
                <a:off x="645432" y="3573363"/>
                <a:ext cx="77296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>
                    <a:solidFill>
                      <a:srgbClr val="A60009"/>
                    </a:solidFill>
                  </a:rPr>
                  <a:t>Präsenz</a:t>
                </a:r>
              </a:p>
            </p:txBody>
          </p:sp>
          <p:grpSp>
            <p:nvGrpSpPr>
              <p:cNvPr id="32" name="Gruppieren 31">
                <a:extLst>
                  <a:ext uri="{FF2B5EF4-FFF2-40B4-BE49-F238E27FC236}">
                    <a16:creationId xmlns:a16="http://schemas.microsoft.com/office/drawing/2014/main" id="{E55BCA53-AA59-4E48-AA3F-4EAE26C855EC}"/>
                  </a:ext>
                </a:extLst>
              </p:cNvPr>
              <p:cNvGrpSpPr/>
              <p:nvPr/>
            </p:nvGrpSpPr>
            <p:grpSpPr>
              <a:xfrm>
                <a:off x="965350" y="3115355"/>
                <a:ext cx="455823" cy="450770"/>
                <a:chOff x="5830628" y="2066095"/>
                <a:chExt cx="1350874" cy="997899"/>
              </a:xfrm>
            </p:grpSpPr>
            <p:pic>
              <p:nvPicPr>
                <p:cNvPr id="33" name="Grafik 32" descr="Gebäude">
                  <a:extLst>
                    <a:ext uri="{FF2B5EF4-FFF2-40B4-BE49-F238E27FC236}">
                      <a16:creationId xmlns:a16="http://schemas.microsoft.com/office/drawing/2014/main" id="{1D5750F7-39EB-4397-AE10-B8924C4084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61546" y="2066095"/>
                  <a:ext cx="819956" cy="819956"/>
                </a:xfrm>
                <a:prstGeom prst="rect">
                  <a:avLst/>
                </a:prstGeom>
              </p:spPr>
            </p:pic>
            <p:pic>
              <p:nvPicPr>
                <p:cNvPr id="34" name="Grafik 33" descr="Fabrik">
                  <a:extLst>
                    <a:ext uri="{FF2B5EF4-FFF2-40B4-BE49-F238E27FC236}">
                      <a16:creationId xmlns:a16="http://schemas.microsoft.com/office/drawing/2014/main" id="{434B95C9-56D8-4057-87D6-EF2FE49927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30628" y="2146498"/>
                  <a:ext cx="917496" cy="917496"/>
                </a:xfrm>
                <a:prstGeom prst="rect">
                  <a:avLst/>
                </a:prstGeom>
              </p:spPr>
            </p:pic>
          </p:grpSp>
          <p:pic>
            <p:nvPicPr>
              <p:cNvPr id="35" name="Grafik 34" descr="Männliches Profil">
                <a:extLst>
                  <a:ext uri="{FF2B5EF4-FFF2-40B4-BE49-F238E27FC236}">
                    <a16:creationId xmlns:a16="http://schemas.microsoft.com/office/drawing/2014/main" id="{3071C3AA-3D67-49B7-999B-3BB60CE784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62602" y="3031715"/>
                <a:ext cx="581895" cy="581895"/>
              </a:xfrm>
              <a:prstGeom prst="rect">
                <a:avLst/>
              </a:prstGeom>
            </p:spPr>
          </p:pic>
        </p:grpSp>
        <p:sp>
          <p:nvSpPr>
            <p:cNvPr id="36" name="Sprechblase: rechteckig mit abgerundeten Ecken 35">
              <a:extLst>
                <a:ext uri="{FF2B5EF4-FFF2-40B4-BE49-F238E27FC236}">
                  <a16:creationId xmlns:a16="http://schemas.microsoft.com/office/drawing/2014/main" id="{915A89C8-4E2D-4DF0-948D-FDDDD7907F2B}"/>
                </a:ext>
              </a:extLst>
            </p:cNvPr>
            <p:cNvSpPr/>
            <p:nvPr/>
          </p:nvSpPr>
          <p:spPr>
            <a:xfrm>
              <a:off x="6066961" y="1530970"/>
              <a:ext cx="2460141" cy="627695"/>
            </a:xfrm>
            <a:prstGeom prst="wedgeRoundRectCallout">
              <a:avLst>
                <a:gd name="adj1" fmla="val -85898"/>
                <a:gd name="adj2" fmla="val 83517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7F7341C0-E45D-46C8-B789-52C4154F6798}"/>
                </a:ext>
              </a:extLst>
            </p:cNvPr>
            <p:cNvSpPr txBox="1"/>
            <p:nvPr/>
          </p:nvSpPr>
          <p:spPr>
            <a:xfrm>
              <a:off x="6091453" y="1512334"/>
              <a:ext cx="1922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670D16"/>
                  </a:solidFill>
                </a:rPr>
                <a:t>32 %</a:t>
              </a:r>
              <a:r>
                <a:rPr lang="de-DE" sz="1200" dirty="0">
                  <a:solidFill>
                    <a:srgbClr val="670D16"/>
                  </a:solidFill>
                </a:rPr>
                <a:t> - Ich kann meine Aufgaben störungsfrei erledigen.</a:t>
              </a:r>
            </a:p>
          </p:txBody>
        </p:sp>
        <p:sp>
          <p:nvSpPr>
            <p:cNvPr id="39" name="Sprechblase: rechteckig mit abgerundeten Ecken 38">
              <a:extLst>
                <a:ext uri="{FF2B5EF4-FFF2-40B4-BE49-F238E27FC236}">
                  <a16:creationId xmlns:a16="http://schemas.microsoft.com/office/drawing/2014/main" id="{DD2A225C-C430-4FCB-872F-AB52393FC01C}"/>
                </a:ext>
              </a:extLst>
            </p:cNvPr>
            <p:cNvSpPr/>
            <p:nvPr/>
          </p:nvSpPr>
          <p:spPr>
            <a:xfrm>
              <a:off x="6066962" y="2296466"/>
              <a:ext cx="2460141" cy="509417"/>
            </a:xfrm>
            <a:prstGeom prst="wedgeRoundRectCallout">
              <a:avLst>
                <a:gd name="adj1" fmla="val -66589"/>
                <a:gd name="adj2" fmla="val 25871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9621501F-E64D-4673-AC25-08BE34B4D30A}"/>
                </a:ext>
              </a:extLst>
            </p:cNvPr>
            <p:cNvSpPr txBox="1"/>
            <p:nvPr/>
          </p:nvSpPr>
          <p:spPr>
            <a:xfrm>
              <a:off x="6066963" y="2326346"/>
              <a:ext cx="1922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670D16"/>
                  </a:solidFill>
                </a:rPr>
                <a:t>36 %</a:t>
              </a:r>
              <a:r>
                <a:rPr lang="de-DE" sz="1200" dirty="0">
                  <a:solidFill>
                    <a:srgbClr val="670D16"/>
                  </a:solidFill>
                </a:rPr>
                <a:t> - Ich habe ausreichend Zeit.</a:t>
              </a:r>
            </a:p>
          </p:txBody>
        </p:sp>
        <p:sp>
          <p:nvSpPr>
            <p:cNvPr id="42" name="Sprechblase: rechteckig mit abgerundeten Ecken 41">
              <a:extLst>
                <a:ext uri="{FF2B5EF4-FFF2-40B4-BE49-F238E27FC236}">
                  <a16:creationId xmlns:a16="http://schemas.microsoft.com/office/drawing/2014/main" id="{2D5D66B2-43E7-4E96-8DA1-A441833E87B5}"/>
                </a:ext>
              </a:extLst>
            </p:cNvPr>
            <p:cNvSpPr/>
            <p:nvPr/>
          </p:nvSpPr>
          <p:spPr>
            <a:xfrm>
              <a:off x="6097229" y="3676326"/>
              <a:ext cx="2444636" cy="646331"/>
            </a:xfrm>
            <a:prstGeom prst="wedgeRoundRectCallout">
              <a:avLst>
                <a:gd name="adj1" fmla="val -89252"/>
                <a:gd name="adj2" fmla="val -88192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096453AC-583B-44C4-AF0D-EBAC1AE1543F}"/>
                </a:ext>
              </a:extLst>
            </p:cNvPr>
            <p:cNvSpPr txBox="1"/>
            <p:nvPr/>
          </p:nvSpPr>
          <p:spPr>
            <a:xfrm>
              <a:off x="6118838" y="3676325"/>
              <a:ext cx="1922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670D16"/>
                  </a:solidFill>
                </a:rPr>
                <a:t>36 %</a:t>
              </a:r>
              <a:r>
                <a:rPr lang="de-DE" sz="1200" dirty="0">
                  <a:solidFill>
                    <a:srgbClr val="670D16"/>
                  </a:solidFill>
                </a:rPr>
                <a:t> - Ich habe ausreichend Ressourcen für meine Aufgaben.</a:t>
              </a:r>
            </a:p>
          </p:txBody>
        </p:sp>
        <p:sp>
          <p:nvSpPr>
            <p:cNvPr id="45" name="Sprechblase: rechteckig mit abgerundeten Ecken 44">
              <a:extLst>
                <a:ext uri="{FF2B5EF4-FFF2-40B4-BE49-F238E27FC236}">
                  <a16:creationId xmlns:a16="http://schemas.microsoft.com/office/drawing/2014/main" id="{5A24E0F4-C6C5-483B-8879-CA8A68DF7854}"/>
                </a:ext>
              </a:extLst>
            </p:cNvPr>
            <p:cNvSpPr/>
            <p:nvPr/>
          </p:nvSpPr>
          <p:spPr>
            <a:xfrm>
              <a:off x="6082468" y="2923128"/>
              <a:ext cx="2444636" cy="646331"/>
            </a:xfrm>
            <a:prstGeom prst="wedgeRoundRectCallout">
              <a:avLst>
                <a:gd name="adj1" fmla="val -66886"/>
                <a:gd name="adj2" fmla="val 3896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1B7ADE6E-C168-4730-BE63-3C136B5E5CA6}"/>
                </a:ext>
              </a:extLst>
            </p:cNvPr>
            <p:cNvSpPr txBox="1"/>
            <p:nvPr/>
          </p:nvSpPr>
          <p:spPr>
            <a:xfrm>
              <a:off x="6066963" y="2923128"/>
              <a:ext cx="1922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/>
                <a:t>26 %</a:t>
              </a:r>
              <a:r>
                <a:rPr lang="de-DE" sz="1200" dirty="0"/>
                <a:t> - Ich muss mehrere Aufgaben gleichzeitig erledigen.</a:t>
              </a:r>
            </a:p>
          </p:txBody>
        </p:sp>
        <p:pic>
          <p:nvPicPr>
            <p:cNvPr id="4" name="Grafik 3" descr="Stummer Rufton">
              <a:extLst>
                <a:ext uri="{FF2B5EF4-FFF2-40B4-BE49-F238E27FC236}">
                  <a16:creationId xmlns:a16="http://schemas.microsoft.com/office/drawing/2014/main" id="{A2F78564-7F4F-4A20-A637-6AF233531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589355" y="1645420"/>
              <a:ext cx="422439" cy="422439"/>
            </a:xfrm>
            <a:prstGeom prst="rect">
              <a:avLst/>
            </a:prstGeom>
          </p:spPr>
        </p:pic>
        <p:pic>
          <p:nvPicPr>
            <p:cNvPr id="48" name="Grafik 47" descr="Stummer Rufton">
              <a:extLst>
                <a:ext uri="{FF2B5EF4-FFF2-40B4-BE49-F238E27FC236}">
                  <a16:creationId xmlns:a16="http://schemas.microsoft.com/office/drawing/2014/main" id="{EB70D24F-5B91-42EB-90FA-3D80AC9C0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989841" y="1639254"/>
              <a:ext cx="422439" cy="422439"/>
            </a:xfrm>
            <a:prstGeom prst="rect">
              <a:avLst/>
            </a:prstGeom>
          </p:spPr>
        </p:pic>
        <p:pic>
          <p:nvPicPr>
            <p:cNvPr id="7" name="Grafik 6" descr="Uhr">
              <a:extLst>
                <a:ext uri="{FF2B5EF4-FFF2-40B4-BE49-F238E27FC236}">
                  <a16:creationId xmlns:a16="http://schemas.microsoft.com/office/drawing/2014/main" id="{501AC768-D194-4651-A169-E30A7333B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625041" y="2401625"/>
              <a:ext cx="344207" cy="344207"/>
            </a:xfrm>
            <a:prstGeom prst="rect">
              <a:avLst/>
            </a:prstGeom>
          </p:spPr>
        </p:pic>
        <p:pic>
          <p:nvPicPr>
            <p:cNvPr id="49" name="Grafik 48" descr="Uhr">
              <a:extLst>
                <a:ext uri="{FF2B5EF4-FFF2-40B4-BE49-F238E27FC236}">
                  <a16:creationId xmlns:a16="http://schemas.microsoft.com/office/drawing/2014/main" id="{680F427B-276D-45FE-B3AD-04E79D11D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028958" y="2379070"/>
              <a:ext cx="344207" cy="344207"/>
            </a:xfrm>
            <a:prstGeom prst="rect">
              <a:avLst/>
            </a:prstGeom>
          </p:spPr>
        </p:pic>
        <p:pic>
          <p:nvPicPr>
            <p:cNvPr id="9" name="Grafik 8" descr="Taschenmesser">
              <a:extLst>
                <a:ext uri="{FF2B5EF4-FFF2-40B4-BE49-F238E27FC236}">
                  <a16:creationId xmlns:a16="http://schemas.microsoft.com/office/drawing/2014/main" id="{7743507B-F993-4161-8F97-9BDEC2F5B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 rot="2583089">
              <a:off x="2643376" y="3033854"/>
              <a:ext cx="432002" cy="432002"/>
            </a:xfrm>
            <a:prstGeom prst="rect">
              <a:avLst/>
            </a:prstGeom>
          </p:spPr>
        </p:pic>
        <p:pic>
          <p:nvPicPr>
            <p:cNvPr id="50" name="Grafik 49" descr="Taschenmesser">
              <a:extLst>
                <a:ext uri="{FF2B5EF4-FFF2-40B4-BE49-F238E27FC236}">
                  <a16:creationId xmlns:a16="http://schemas.microsoft.com/office/drawing/2014/main" id="{CEA09932-DFC4-4268-8EC3-5CCB5C2BB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 rot="2583089">
              <a:off x="8005808" y="3020425"/>
              <a:ext cx="432002" cy="432002"/>
            </a:xfrm>
            <a:prstGeom prst="rect">
              <a:avLst/>
            </a:prstGeom>
          </p:spPr>
        </p:pic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69A65F6F-81F0-4D17-9077-ECD740794C63}"/>
                </a:ext>
              </a:extLst>
            </p:cNvPr>
            <p:cNvGrpSpPr/>
            <p:nvPr/>
          </p:nvGrpSpPr>
          <p:grpSpPr>
            <a:xfrm>
              <a:off x="2604484" y="3754184"/>
              <a:ext cx="509209" cy="417198"/>
              <a:chOff x="3908955" y="1441302"/>
              <a:chExt cx="509209" cy="417198"/>
            </a:xfrm>
            <a:solidFill>
              <a:schemeClr val="bg2">
                <a:lumMod val="25000"/>
              </a:schemeClr>
            </a:solidFill>
          </p:grpSpPr>
          <p:pic>
            <p:nvPicPr>
              <p:cNvPr id="14" name="Grafik 13" descr="Diamant">
                <a:extLst>
                  <a:ext uri="{FF2B5EF4-FFF2-40B4-BE49-F238E27FC236}">
                    <a16:creationId xmlns:a16="http://schemas.microsoft.com/office/drawing/2014/main" id="{542A315E-30BE-4784-A9A8-B5A8DD68F7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4082393" y="1441302"/>
                <a:ext cx="335771" cy="335771"/>
              </a:xfrm>
              <a:prstGeom prst="rect">
                <a:avLst/>
              </a:prstGeom>
            </p:spPr>
          </p:pic>
          <p:pic>
            <p:nvPicPr>
              <p:cNvPr id="27" name="Grafik 26" descr="Goldbarren">
                <a:extLst>
                  <a:ext uri="{FF2B5EF4-FFF2-40B4-BE49-F238E27FC236}">
                    <a16:creationId xmlns:a16="http://schemas.microsoft.com/office/drawing/2014/main" id="{87DEB46E-3D9A-49C1-896C-A989BCC285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3908955" y="1552157"/>
                <a:ext cx="306343" cy="306343"/>
              </a:xfrm>
              <a:prstGeom prst="rect">
                <a:avLst/>
              </a:prstGeom>
            </p:spPr>
          </p:pic>
        </p:grpSp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50CB81CD-7A0D-4A2A-BBAD-806AF6F2254B}"/>
                </a:ext>
              </a:extLst>
            </p:cNvPr>
            <p:cNvGrpSpPr/>
            <p:nvPr/>
          </p:nvGrpSpPr>
          <p:grpSpPr>
            <a:xfrm>
              <a:off x="7989843" y="3790891"/>
              <a:ext cx="509209" cy="417198"/>
              <a:chOff x="3908955" y="1441302"/>
              <a:chExt cx="509209" cy="417198"/>
            </a:xfrm>
            <a:solidFill>
              <a:srgbClr val="A60009"/>
            </a:solidFill>
          </p:grpSpPr>
          <p:pic>
            <p:nvPicPr>
              <p:cNvPr id="53" name="Grafik 52" descr="Diamant">
                <a:extLst>
                  <a:ext uri="{FF2B5EF4-FFF2-40B4-BE49-F238E27FC236}">
                    <a16:creationId xmlns:a16="http://schemas.microsoft.com/office/drawing/2014/main" id="{3119F751-731A-44A3-828C-06227F0E21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4082393" y="1441302"/>
                <a:ext cx="335771" cy="335771"/>
              </a:xfrm>
              <a:prstGeom prst="rect">
                <a:avLst/>
              </a:prstGeom>
            </p:spPr>
          </p:pic>
          <p:pic>
            <p:nvPicPr>
              <p:cNvPr id="54" name="Grafik 53" descr="Goldbarren">
                <a:extLst>
                  <a:ext uri="{FF2B5EF4-FFF2-40B4-BE49-F238E27FC236}">
                    <a16:creationId xmlns:a16="http://schemas.microsoft.com/office/drawing/2014/main" id="{B0068157-A781-4264-8834-0CB9BFB1A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3908955" y="1552157"/>
                <a:ext cx="306343" cy="306343"/>
              </a:xfrm>
              <a:prstGeom prst="rect">
                <a:avLst/>
              </a:prstGeom>
            </p:spPr>
          </p:pic>
        </p:grp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93EC8AF7-298A-4668-A8F8-04DEE776C8CA}"/>
                </a:ext>
              </a:extLst>
            </p:cNvPr>
            <p:cNvSpPr txBox="1"/>
            <p:nvPr/>
          </p:nvSpPr>
          <p:spPr>
            <a:xfrm>
              <a:off x="4260801" y="3803053"/>
              <a:ext cx="7184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trifft zu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3451442"/>
      </p:ext>
    </p:extLst>
  </p:cSld>
  <p:clrMapOvr>
    <a:masterClrMapping/>
  </p:clrMapOvr>
</p:sld>
</file>

<file path=ppt/theme/theme1.xml><?xml version="1.0" encoding="utf-8"?>
<a:theme xmlns:a="http://schemas.openxmlformats.org/drawingml/2006/main" name="iga_vorlage">
  <a:themeElements>
    <a:clrScheme name="IGA Farbklima">
      <a:dk1>
        <a:sysClr val="windowText" lastClr="000000"/>
      </a:dk1>
      <a:lt1>
        <a:sysClr val="window" lastClr="FFFFFF"/>
      </a:lt1>
      <a:dk2>
        <a:srgbClr val="141313"/>
      </a:dk2>
      <a:lt2>
        <a:srgbClr val="FFFFFE"/>
      </a:lt2>
      <a:accent1>
        <a:srgbClr val="8E101C"/>
      </a:accent1>
      <a:accent2>
        <a:srgbClr val="636463"/>
      </a:accent2>
      <a:accent3>
        <a:srgbClr val="004467"/>
      </a:accent3>
      <a:accent4>
        <a:srgbClr val="7292A6"/>
      </a:accent4>
      <a:accent5>
        <a:srgbClr val="A8A81E"/>
      </a:accent5>
      <a:accent6>
        <a:srgbClr val="B95C18"/>
      </a:accent6>
      <a:hlink>
        <a:srgbClr val="8E101C"/>
      </a:hlink>
      <a:folHlink>
        <a:srgbClr val="B95C18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D4AAA9304F96408BFF8EE9B0457E45" ma:contentTypeVersion="7" ma:contentTypeDescription="Ein neues Dokument erstellen." ma:contentTypeScope="" ma:versionID="da9237a3a8a83b8f20ce2f2c0e1ecfef">
  <xsd:schema xmlns:xsd="http://www.w3.org/2001/XMLSchema" xmlns:xs="http://www.w3.org/2001/XMLSchema" xmlns:p="http://schemas.microsoft.com/office/2006/metadata/properties" xmlns:ns2="4119afcd-e94c-4807-a762-5af621c87cf3" targetNamespace="http://schemas.microsoft.com/office/2006/metadata/properties" ma:root="true" ma:fieldsID="f2998e55b23a6d5b4fdc69672804a9a5" ns2:_="">
    <xsd:import namespace="4119afcd-e94c-4807-a762-5af621c87c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9afcd-e94c-4807-a762-5af621c87c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4D750F-1B66-41C1-8EE3-33B1E1061ADE}">
  <ds:schemaRefs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4119afcd-e94c-4807-a762-5af621c87cf3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9A1BB84-0381-49DF-B7B3-C7B003C1BE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19afcd-e94c-4807-a762-5af621c87c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791867-55DB-49A2-AD64-BEEB2C2D7D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756</Words>
  <Application>Microsoft Office PowerPoint</Application>
  <PresentationFormat>Bildschirmpräsentation (16:9)</PresentationFormat>
  <Paragraphs>143</Paragraphs>
  <Slides>17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iga_vorlage</vt:lpstr>
      <vt:lpstr>New Work &amp; Führung Sonderauswertung 2021 Ressourcen &amp; Belastungen</vt:lpstr>
      <vt:lpstr>Ressourcen &amp; Belastungen – Überblick</vt:lpstr>
      <vt:lpstr>Mobilität &amp; Vereinbarkeit von Beruf und Privatleben </vt:lpstr>
      <vt:lpstr>Dank mobiler Arbeit Rückgang der Mobilität</vt:lpstr>
      <vt:lpstr>Je ausgeprägter die mobile Arbeit, desto mehr sehen Vorteile</vt:lpstr>
      <vt:lpstr>Life-Balance vs. Entgrenzung</vt:lpstr>
      <vt:lpstr>Vereinbarkeit von Beruf &amp; Privatleben nimmt mit steigendem Homeoffice-Anteil zu</vt:lpstr>
      <vt:lpstr>Arbeitsorganisation im Homeoffice </vt:lpstr>
      <vt:lpstr>Arbeitsunterbrechungen &amp; Co.</vt:lpstr>
      <vt:lpstr>Mit steigendem Homeoffice-Anteil: mehr Zeit &amp; weniger Störungen</vt:lpstr>
      <vt:lpstr>Mit steigendem Homeoffice-Anteil: keine Veränderung bei Ressourcen &amp; Multitasking</vt:lpstr>
      <vt:lpstr>Ergonomische Ausstattung &amp; Technikstress bei mobiler Arbeit </vt:lpstr>
      <vt:lpstr>Technostress ist mobil ausgeprägter, auf niedrigem Niveau</vt:lpstr>
      <vt:lpstr>Technostress ausgeprägt im mittleren Segment</vt:lpstr>
      <vt:lpstr>Viel Verbesserungspotential für die ergonomische Ausstattung im Homeoffice</vt:lpstr>
      <vt:lpstr>Fazit</vt:lpstr>
      <vt:lpstr>weiter zu…</vt:lpstr>
    </vt:vector>
  </TitlesOfParts>
  <Company>the-panther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New Work &amp; Führung: Ressourcen und Belastungen</dc:title>
  <dc:creator>Susanne Birkner</dc:creator>
  <cp:keywords>Homeoffice Arbeit zuhause flexibel mobil Gesundheit Ressourcen Belastungen</cp:keywords>
  <cp:lastModifiedBy>Hausmann, Denise</cp:lastModifiedBy>
  <cp:revision>206</cp:revision>
  <cp:lastPrinted>2021-04-21T08:40:55Z</cp:lastPrinted>
  <dcterms:created xsi:type="dcterms:W3CDTF">2014-05-14T10:10:08Z</dcterms:created>
  <dcterms:modified xsi:type="dcterms:W3CDTF">2021-11-09T11:27:26Z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0x010100D2D4AAA9304F96408BFF8EE9B0457E45</vt:lpwstr>
  </property>
</Properties>
</file>