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504" r:id="rId2"/>
    <p:sldId id="267" r:id="rId3"/>
    <p:sldId id="274" r:id="rId4"/>
    <p:sldId id="592" r:id="rId5"/>
    <p:sldId id="276" r:id="rId6"/>
    <p:sldId id="625" r:id="rId7"/>
    <p:sldId id="590" r:id="rId8"/>
    <p:sldId id="275" r:id="rId9"/>
    <p:sldId id="628" r:id="rId10"/>
    <p:sldId id="627" r:id="rId11"/>
    <p:sldId id="629" r:id="rId12"/>
    <p:sldId id="571" r:id="rId13"/>
    <p:sldId id="626" r:id="rId14"/>
    <p:sldId id="630" r:id="rId15"/>
    <p:sldId id="591" r:id="rId16"/>
  </p:sldIdLst>
  <p:sldSz cx="9144000" cy="5143500" type="screen16x9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elk, Isabelle (VZ)" initials="WI(" lastIdx="3" clrIdx="0">
    <p:extLst>
      <p:ext uri="{19B8F6BF-5375-455C-9EA6-DF929625EA0E}">
        <p15:presenceInfo xmlns:p15="http://schemas.microsoft.com/office/powerpoint/2012/main" userId="Woelk, Isabelle (VZ)" providerId="None"/>
      </p:ext>
    </p:extLst>
  </p:cmAuthor>
  <p:cmAuthor id="2" name="Birkner, Susanne" initials="BS" lastIdx="8" clrIdx="1">
    <p:extLst>
      <p:ext uri="{19B8F6BF-5375-455C-9EA6-DF929625EA0E}">
        <p15:presenceInfo xmlns:p15="http://schemas.microsoft.com/office/powerpoint/2012/main" userId="Birkner, Susanne" providerId="None"/>
      </p:ext>
    </p:extLst>
  </p:cmAuthor>
  <p:cmAuthor id="3" name="Hasselmann, Oliver" initials="HO" lastIdx="8" clrIdx="2">
    <p:extLst>
      <p:ext uri="{19B8F6BF-5375-455C-9EA6-DF929625EA0E}">
        <p15:presenceInfo xmlns:p15="http://schemas.microsoft.com/office/powerpoint/2012/main" userId="Hasselmann, Oliver" providerId="None"/>
      </p:ext>
    </p:extLst>
  </p:cmAuthor>
  <p:cmAuthor id="4" name="Jahn, Frauke" initials="JF" lastIdx="1" clrIdx="3">
    <p:extLst>
      <p:ext uri="{19B8F6BF-5375-455C-9EA6-DF929625EA0E}">
        <p15:presenceInfo xmlns:p15="http://schemas.microsoft.com/office/powerpoint/2012/main" userId="S::Frauke.Jahn@dguv.de::95c0449d-2bd8-429c-8c5c-a8ba02b59bd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101C"/>
    <a:srgbClr val="A60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6" autoAdjust="0"/>
    <p:restoredTop sz="94249" autoAdjust="0"/>
  </p:normalViewPr>
  <p:slideViewPr>
    <p:cSldViewPr snapToGrid="0" snapToObjects="1">
      <p:cViewPr varScale="1">
        <p:scale>
          <a:sx n="85" d="100"/>
          <a:sy n="85" d="100"/>
        </p:scale>
        <p:origin x="870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817479310115039E-4"/>
          <c:y val="0"/>
          <c:w val="0.55753359596733676"/>
          <c:h val="0.87433479298073913"/>
        </c:manualLayout>
      </c:layout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dPt>
            <c:idx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22-4B6E-9882-A7F1C91E514D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022-4B6E-9882-A7F1C91E514D}"/>
              </c:ext>
            </c:extLst>
          </c:dPt>
          <c:dPt>
            <c:idx val="2"/>
            <c:bubble3D val="0"/>
            <c:spPr>
              <a:solidFill>
                <a:srgbClr val="8E101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0022-4B6E-9882-A7F1C91E514D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022-4B6E-9882-A7F1C91E514D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022-4B6E-9882-A7F1C91E514D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0022-4B6E-9882-A7F1C91E514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Tabelle1!$A$2:$A$4</c:f>
              <c:strCache>
                <c:ptCount val="3"/>
                <c:pt idx="0">
                  <c:v>trifft zu</c:v>
                </c:pt>
                <c:pt idx="1">
                  <c:v>trifft teilweise zu</c:v>
                </c:pt>
                <c:pt idx="2">
                  <c:v>trifft nicht zu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0.16900000000000001</c:v>
                </c:pt>
                <c:pt idx="1">
                  <c:v>0.41099999999999998</c:v>
                </c:pt>
                <c:pt idx="2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22-4B6E-9882-A7F1C91E514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2625D-E441-49F7-972C-ACDC9AC055D7}" type="datetimeFigureOut">
              <a:rPr lang="de-DE" smtClean="0"/>
              <a:t>25.03.2022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CE7B-08E4-4FF7-833B-91389EB881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2829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277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0351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107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Vergleich Führung / Beschäftigte / 2019 / 2021</a:t>
            </a:r>
          </a:p>
          <a:p>
            <a:r>
              <a:rPr lang="de-DE" dirty="0"/>
              <a:t>„trifft zu“</a:t>
            </a:r>
          </a:p>
          <a:p>
            <a:endParaRPr lang="de-DE" dirty="0"/>
          </a:p>
          <a:p>
            <a:r>
              <a:rPr lang="de-DE" dirty="0"/>
              <a:t>2019 Beschäftigte = 1.386</a:t>
            </a:r>
          </a:p>
          <a:p>
            <a:r>
              <a:rPr lang="de-DE" dirty="0"/>
              <a:t>2019 Führungskräfte = 614</a:t>
            </a:r>
          </a:p>
          <a:p>
            <a:r>
              <a:rPr lang="de-DE" dirty="0"/>
              <a:t>2021 Beschäftigte mobil = 519</a:t>
            </a:r>
          </a:p>
          <a:p>
            <a:r>
              <a:rPr lang="de-DE" dirty="0"/>
              <a:t>2021 Führungskräfte = 334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100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Vergleich Führung / Beschäftigte / 2019 / 2021</a:t>
            </a:r>
          </a:p>
          <a:p>
            <a:r>
              <a:rPr lang="de-DE" dirty="0"/>
              <a:t>„trifft zu“</a:t>
            </a:r>
          </a:p>
          <a:p>
            <a:endParaRPr lang="de-DE" dirty="0"/>
          </a:p>
          <a:p>
            <a:r>
              <a:rPr lang="de-DE" dirty="0"/>
              <a:t>2019 Beschäftigte = 1.386</a:t>
            </a:r>
          </a:p>
          <a:p>
            <a:r>
              <a:rPr lang="de-DE" dirty="0"/>
              <a:t>2019 Führungskräfte = 614</a:t>
            </a:r>
          </a:p>
          <a:p>
            <a:r>
              <a:rPr lang="de-DE" dirty="0"/>
              <a:t>2021 Beschäftigte mobil = 519</a:t>
            </a:r>
          </a:p>
          <a:p>
            <a:r>
              <a:rPr lang="de-DE" dirty="0"/>
              <a:t>2021 Führungskräfte mobil = 334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131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Vergleich Führung / Beschäftigte / 2019 / 2021</a:t>
            </a:r>
          </a:p>
          <a:p>
            <a:r>
              <a:rPr lang="de-DE" dirty="0"/>
              <a:t>„trifft zu“</a:t>
            </a:r>
          </a:p>
          <a:p>
            <a:endParaRPr lang="de-DE" dirty="0"/>
          </a:p>
          <a:p>
            <a:r>
              <a:rPr lang="de-DE" dirty="0"/>
              <a:t>2019 Beschäftigte = 1.386</a:t>
            </a:r>
          </a:p>
          <a:p>
            <a:r>
              <a:rPr lang="de-DE" dirty="0"/>
              <a:t>2019 Führungskräfte = 614</a:t>
            </a:r>
          </a:p>
          <a:p>
            <a:r>
              <a:rPr lang="de-DE" dirty="0"/>
              <a:t>2021 Beschäftigte mobil = 519</a:t>
            </a:r>
          </a:p>
          <a:p>
            <a:r>
              <a:rPr lang="de-DE" dirty="0"/>
              <a:t>2021 Führungskräfte mobil = 334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093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Vergleich Führung / Beschäftigte / 2019 / 2021</a:t>
            </a:r>
          </a:p>
          <a:p>
            <a:r>
              <a:rPr lang="de-DE" dirty="0"/>
              <a:t>„trifft zu“</a:t>
            </a:r>
          </a:p>
          <a:p>
            <a:endParaRPr lang="de-DE" dirty="0"/>
          </a:p>
          <a:p>
            <a:r>
              <a:rPr lang="de-DE" dirty="0"/>
              <a:t>2019 Beschäftigte = 1.386</a:t>
            </a:r>
          </a:p>
          <a:p>
            <a:r>
              <a:rPr lang="de-DE" dirty="0"/>
              <a:t>2019 Führungskräfte = 614</a:t>
            </a:r>
          </a:p>
          <a:p>
            <a:r>
              <a:rPr lang="de-DE" dirty="0"/>
              <a:t>2021 Beschäftigte mobil = 519</a:t>
            </a:r>
          </a:p>
          <a:p>
            <a:r>
              <a:rPr lang="de-DE" dirty="0"/>
              <a:t>2021 Führungskräfte mobil = 334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6543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Vergleich Führung / Beschäftigte / 2019 / 2021</a:t>
            </a:r>
          </a:p>
          <a:p>
            <a:r>
              <a:rPr lang="de-DE" dirty="0"/>
              <a:t>„trifft zu“</a:t>
            </a:r>
          </a:p>
          <a:p>
            <a:endParaRPr lang="de-DE" dirty="0"/>
          </a:p>
          <a:p>
            <a:r>
              <a:rPr lang="de-DE" dirty="0"/>
              <a:t>2019 Beschäftigte = 1.386</a:t>
            </a:r>
          </a:p>
          <a:p>
            <a:r>
              <a:rPr lang="de-DE" dirty="0"/>
              <a:t>2019 Führungskräfte = 614</a:t>
            </a:r>
          </a:p>
          <a:p>
            <a:r>
              <a:rPr lang="de-DE" dirty="0"/>
              <a:t>2021 Beschäftigte mobil = 519</a:t>
            </a:r>
          </a:p>
          <a:p>
            <a:r>
              <a:rPr lang="de-DE" dirty="0"/>
              <a:t>2021 Führungskräfte mobil = 334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532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1119C-BE6C-47F1-9C92-ADD90177D768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96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39531" y="1207243"/>
            <a:ext cx="7065818" cy="189708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60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de-DE" dirty="0"/>
              <a:t>Platz für eine dreizeilige Überschrift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39532" y="3615122"/>
            <a:ext cx="8479536" cy="6129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50000"/>
              <a:buFont typeface="Wingdings" charset="2"/>
              <a:buNone/>
              <a:tabLst/>
              <a:defRPr sz="16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z="1600" dirty="0"/>
              <a:t>Referentin: </a:t>
            </a:r>
            <a:r>
              <a:rPr lang="de-DE" dirty="0"/>
              <a:t>Dr. Erika Mustermann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17595" y="1434575"/>
            <a:ext cx="219511" cy="25869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447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8229600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088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0161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9048656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339039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3244534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Rechteck 5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210384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rei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1177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2" name="Bildplatzhalter 17"/>
          <p:cNvSpPr>
            <a:spLocks noGrp="1"/>
          </p:cNvSpPr>
          <p:nvPr>
            <p:ph type="pic" sz="quarter" idx="15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3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3126100" y="1881410"/>
            <a:ext cx="2985423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Platz für eine zweizeilige</a:t>
            </a:r>
            <a:br>
              <a:rPr lang="de-DE" dirty="0"/>
            </a:br>
            <a:r>
              <a:rPr lang="de-DE" dirty="0"/>
              <a:t>Seitenüberschrift</a:t>
            </a:r>
          </a:p>
        </p:txBody>
      </p:sp>
    </p:spTree>
    <p:extLst>
      <p:ext uri="{BB962C8B-B14F-4D97-AF65-F5344CB8AC3E}">
        <p14:creationId xmlns:p14="http://schemas.microsoft.com/office/powerpoint/2010/main" val="66327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-158753" y="-33421"/>
            <a:ext cx="252378" cy="52385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93625" y="-33422"/>
            <a:ext cx="9050375" cy="5238537"/>
          </a:xfrm>
          <a:prstGeom prst="rect">
            <a:avLst/>
          </a:prstGeo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e-DE" dirty="0"/>
              <a:t>Bild auf Platzhalter ziehen oder oder durch klicken auf das Symbol Grafiken hinzufügen.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218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68880" y="481429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Ende</a:t>
            </a:r>
          </a:p>
        </p:txBody>
      </p:sp>
    </p:spTree>
    <p:extLst>
      <p:ext uri="{BB962C8B-B14F-4D97-AF65-F5344CB8AC3E}">
        <p14:creationId xmlns:p14="http://schemas.microsoft.com/office/powerpoint/2010/main" val="30059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457200" y="206375"/>
            <a:ext cx="61793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3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5B3E188-E7E5-A443-9D26-708E68FABBF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223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2" r:id="rId5"/>
    <p:sldLayoutId id="2147483653" r:id="rId6"/>
    <p:sldLayoutId id="2147483654" r:id="rId7"/>
  </p:sldLayoutIdLst>
  <p:txStyles>
    <p:titleStyle>
      <a:lvl1pPr algn="ctr" defTabSz="457200" rtl="0" eaLnBrk="1" latinLnBrk="0" hangingPunct="1">
        <a:spcBef>
          <a:spcPct val="0"/>
        </a:spcBef>
        <a:buNone/>
        <a:defRPr lang="de-DE" sz="2800" kern="1200" baseline="0" dirty="0" smtClean="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1"/>
        </a:buClr>
        <a:buSzPct val="50000"/>
        <a:buFont typeface="Wingdings" charset="2"/>
        <a:buChar char="§"/>
        <a:defRPr lang="de-DE" sz="1600" kern="1200" dirty="0" smtClean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2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22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23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24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2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26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2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26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ga-info.de/veroeffentlichungen/igareporte/igareport-43/" TargetMode="External"/><Relationship Id="rId3" Type="http://schemas.openxmlformats.org/officeDocument/2006/relationships/hyperlink" Target="https://www.iga-info.de/veroeffentlichungen/arbeitshilfen/homeoffice-new-work-fuehrung/" TargetMode="External"/><Relationship Id="rId7" Type="http://schemas.openxmlformats.org/officeDocument/2006/relationships/hyperlink" Target="https://www.iga-info.de/veroeffentlichungen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ga-info.de/veroeffentlichungen/arbeitshilfen/methodik-new-work-fuehrung/" TargetMode="External"/><Relationship Id="rId5" Type="http://schemas.openxmlformats.org/officeDocument/2006/relationships/hyperlink" Target="https://www.iga-info.de/veroeffentlichungen/arbeitshilfen/sinn-new-work-fuehrung/" TargetMode="External"/><Relationship Id="rId4" Type="http://schemas.openxmlformats.org/officeDocument/2006/relationships/hyperlink" Target="https://www.iga-info.de/veroeffentlichungen/arbeitshilfen/ressourcen-new-work-fuehrun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73693" y="1717122"/>
            <a:ext cx="7855907" cy="1897088"/>
          </a:xfrm>
        </p:spPr>
        <p:txBody>
          <a:bodyPr>
            <a:normAutofit/>
          </a:bodyPr>
          <a:lstStyle/>
          <a:p>
            <a:r>
              <a:rPr lang="de-DE" sz="3200" dirty="0"/>
              <a:t>New Work &amp; Führung</a:t>
            </a:r>
            <a:br>
              <a:rPr lang="de-DE" sz="3000" dirty="0"/>
            </a:br>
            <a:r>
              <a:rPr lang="de-DE" sz="2500" dirty="0"/>
              <a:t>Sonderauswertung 2021</a:t>
            </a:r>
            <a:br>
              <a:rPr lang="de-DE" sz="2500" dirty="0"/>
            </a:br>
            <a:r>
              <a:rPr lang="de-DE" sz="2500" dirty="0"/>
              <a:t>Digital Leadership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Oliver Hasselmann, Patricia Lück</a:t>
            </a:r>
          </a:p>
        </p:txBody>
      </p:sp>
    </p:spTree>
    <p:extLst>
      <p:ext uri="{BB962C8B-B14F-4D97-AF65-F5344CB8AC3E}">
        <p14:creationId xmlns:p14="http://schemas.microsoft.com/office/powerpoint/2010/main" val="2833689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3064-E901-4F17-9316-5C3D8276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on the Job </a:t>
            </a:r>
            <a:r>
              <a:rPr lang="de-DE" dirty="0"/>
              <a:t>ebenfalls rückläufig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7001471-F128-4E15-81BA-99773EC099BE}"/>
              </a:ext>
            </a:extLst>
          </p:cNvPr>
          <p:cNvSpPr/>
          <p:nvPr/>
        </p:nvSpPr>
        <p:spPr>
          <a:xfrm>
            <a:off x="457199" y="1727363"/>
            <a:ext cx="8354291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i="1" dirty="0">
                <a:solidFill>
                  <a:srgbClr val="000000"/>
                </a:solidFill>
                <a:cs typeface="Calibri"/>
              </a:rPr>
              <a:t>„Auf meiner Arbeit lerne ich Neues hinzu“ </a:t>
            </a:r>
            <a:r>
              <a:rPr lang="de-DE" sz="1600" dirty="0">
                <a:solidFill>
                  <a:srgbClr val="000000"/>
                </a:solidFill>
                <a:cs typeface="Calibri"/>
              </a:rPr>
              <a:t> </a:t>
            </a:r>
            <a:endParaRPr lang="de-DE" sz="1600" dirty="0">
              <a:solidFill>
                <a:srgbClr val="FF0000"/>
              </a:solidFill>
              <a:cs typeface="Calibri"/>
            </a:endParaRPr>
          </a:p>
        </p:txBody>
      </p:sp>
      <p:grpSp>
        <p:nvGrpSpPr>
          <p:cNvPr id="3" name="Gruppieren 2" descr="Abbildung:&#10;„Auf meiner Arbeit lerne ich Neues hinzu“. Jeweils nur Antwort &quot;trifft zu&quot;. &#10;2019, Führungskräfte (n = 614): 60%; 2021, mobil arbeitende Führungskräfte (n = 334): 47%. Rückgang von 13%. &#10;2019, Beschäftigte ohne Führungsverantwortung (n = 1386): 39%; 2021, mobil arbeitende Beschäftigte ohne Führungsverantwortung (n = 519): 36%. Rückgang von 3%. ">
            <a:extLst>
              <a:ext uri="{FF2B5EF4-FFF2-40B4-BE49-F238E27FC236}">
                <a16:creationId xmlns:a16="http://schemas.microsoft.com/office/drawing/2014/main" id="{0197DA9F-C9AF-4747-952A-D5FB8177721F}"/>
              </a:ext>
            </a:extLst>
          </p:cNvPr>
          <p:cNvGrpSpPr/>
          <p:nvPr/>
        </p:nvGrpSpPr>
        <p:grpSpPr>
          <a:xfrm>
            <a:off x="539994" y="1934256"/>
            <a:ext cx="7049844" cy="2401266"/>
            <a:chOff x="539994" y="1934256"/>
            <a:chExt cx="7049844" cy="2401266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999D847-CAFD-4555-B6D1-50A3BFC3592B}"/>
                </a:ext>
              </a:extLst>
            </p:cNvPr>
            <p:cNvSpPr txBox="1"/>
            <p:nvPr/>
          </p:nvSpPr>
          <p:spPr>
            <a:xfrm>
              <a:off x="3905785" y="2101428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2019</a:t>
              </a:r>
            </a:p>
          </p:txBody>
        </p:sp>
        <p:grpSp>
          <p:nvGrpSpPr>
            <p:cNvPr id="15" name="Gruppieren 14">
              <a:extLst>
                <a:ext uri="{FF2B5EF4-FFF2-40B4-BE49-F238E27FC236}">
                  <a16:creationId xmlns:a16="http://schemas.microsoft.com/office/drawing/2014/main" id="{6549F095-FFB6-4AD8-AF17-18D8AA292CE3}"/>
                </a:ext>
              </a:extLst>
            </p:cNvPr>
            <p:cNvGrpSpPr/>
            <p:nvPr/>
          </p:nvGrpSpPr>
          <p:grpSpPr>
            <a:xfrm>
              <a:off x="3899373" y="2454756"/>
              <a:ext cx="710451" cy="932344"/>
              <a:chOff x="3899373" y="2664306"/>
              <a:chExt cx="710451" cy="932344"/>
            </a:xfrm>
          </p:grpSpPr>
          <p:pic>
            <p:nvPicPr>
              <p:cNvPr id="25" name="Grafik 24" descr="Fragen">
                <a:extLst>
                  <a:ext uri="{FF2B5EF4-FFF2-40B4-BE49-F238E27FC236}">
                    <a16:creationId xmlns:a16="http://schemas.microsoft.com/office/drawing/2014/main" id="{2EF0D754-0945-4AFE-B4F8-C780C1EF85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p:blipFill>
            <p:spPr>
              <a:xfrm>
                <a:off x="3948274" y="2664306"/>
                <a:ext cx="612648" cy="612648"/>
              </a:xfrm>
              <a:prstGeom prst="rect">
                <a:avLst/>
              </a:prstGeom>
            </p:spPr>
          </p:pic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0F753F78-EC36-4F8E-8D43-E10254F41A54}"/>
                  </a:ext>
                </a:extLst>
              </p:cNvPr>
              <p:cNvSpPr txBox="1"/>
              <p:nvPr/>
            </p:nvSpPr>
            <p:spPr>
              <a:xfrm>
                <a:off x="3899373" y="3227318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60 %</a:t>
                </a:r>
              </a:p>
            </p:txBody>
          </p:sp>
        </p:grpSp>
        <p:cxnSp>
          <p:nvCxnSpPr>
            <p:cNvPr id="14" name="Gerade Verbindung mit Pfeil 13">
              <a:extLst>
                <a:ext uri="{FF2B5EF4-FFF2-40B4-BE49-F238E27FC236}">
                  <a16:creationId xmlns:a16="http://schemas.microsoft.com/office/drawing/2014/main" id="{7835482B-B6EE-435F-AC30-8BF906E986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74723" y="2795833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>
              <a:extLst>
                <a:ext uri="{FF2B5EF4-FFF2-40B4-BE49-F238E27FC236}">
                  <a16:creationId xmlns:a16="http://schemas.microsoft.com/office/drawing/2014/main" id="{C1495AE6-C6F3-49ED-BA5F-B14C43837A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8246" y="3826735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BC8719CF-EB76-4FF3-96E4-9F7DA3BA729F}"/>
                </a:ext>
              </a:extLst>
            </p:cNvPr>
            <p:cNvSpPr txBox="1"/>
            <p:nvPr/>
          </p:nvSpPr>
          <p:spPr>
            <a:xfrm>
              <a:off x="5232751" y="243740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- 13 %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1ADD9B6D-C9EC-4DD1-8936-541F48CF1513}"/>
                </a:ext>
              </a:extLst>
            </p:cNvPr>
            <p:cNvSpPr txBox="1"/>
            <p:nvPr/>
          </p:nvSpPr>
          <p:spPr>
            <a:xfrm>
              <a:off x="5232751" y="3455110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- 3 %</a:t>
              </a:r>
            </a:p>
          </p:txBody>
        </p:sp>
        <p:sp>
          <p:nvSpPr>
            <p:cNvPr id="27" name="Rechteck: abgerundete Ecken 5">
              <a:extLst>
                <a:ext uri="{FF2B5EF4-FFF2-40B4-BE49-F238E27FC236}">
                  <a16:creationId xmlns:a16="http://schemas.microsoft.com/office/drawing/2014/main" id="{58663921-009B-4BCE-8588-41CFCF3AFCF0}"/>
                </a:ext>
              </a:extLst>
            </p:cNvPr>
            <p:cNvSpPr/>
            <p:nvPr/>
          </p:nvSpPr>
          <p:spPr>
            <a:xfrm>
              <a:off x="539994" y="2314271"/>
              <a:ext cx="2871377" cy="848205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8" name="Grafik 27" descr="Büroarbeiter">
              <a:extLst>
                <a:ext uri="{FF2B5EF4-FFF2-40B4-BE49-F238E27FC236}">
                  <a16:creationId xmlns:a16="http://schemas.microsoft.com/office/drawing/2014/main" id="{00A82C43-4D79-4607-8046-4B09117BB3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02586" y="2271404"/>
              <a:ext cx="914400" cy="914400"/>
            </a:xfrm>
            <a:prstGeom prst="rect">
              <a:avLst/>
            </a:prstGeom>
          </p:spPr>
        </p:pic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6FDC071B-DFAB-459B-8B3D-176D82A26900}"/>
                </a:ext>
              </a:extLst>
            </p:cNvPr>
            <p:cNvSpPr txBox="1"/>
            <p:nvPr/>
          </p:nvSpPr>
          <p:spPr>
            <a:xfrm>
              <a:off x="1525275" y="2314712"/>
              <a:ext cx="173637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 </a:t>
              </a:r>
            </a:p>
            <a:p>
              <a:r>
                <a:rPr lang="de-DE" dirty="0"/>
                <a:t>Führungskräfte</a:t>
              </a:r>
            </a:p>
          </p:txBody>
        </p:sp>
        <p:sp>
          <p:nvSpPr>
            <p:cNvPr id="34" name="Rechteck: abgerundete Ecken 15">
              <a:extLst>
                <a:ext uri="{FF2B5EF4-FFF2-40B4-BE49-F238E27FC236}">
                  <a16:creationId xmlns:a16="http://schemas.microsoft.com/office/drawing/2014/main" id="{32F67412-1025-4DA5-A3AD-B6FB13C93DD9}"/>
                </a:ext>
              </a:extLst>
            </p:cNvPr>
            <p:cNvSpPr/>
            <p:nvPr/>
          </p:nvSpPr>
          <p:spPr>
            <a:xfrm>
              <a:off x="554544" y="3339668"/>
              <a:ext cx="2890324" cy="863966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A3B7C19C-93A0-490D-AF12-680A87AF2166}"/>
                </a:ext>
              </a:extLst>
            </p:cNvPr>
            <p:cNvSpPr txBox="1"/>
            <p:nvPr/>
          </p:nvSpPr>
          <p:spPr>
            <a:xfrm>
              <a:off x="1577595" y="3420325"/>
              <a:ext cx="1833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ohne Führungs-verantwortung</a:t>
              </a:r>
            </a:p>
          </p:txBody>
        </p:sp>
        <p:pic>
          <p:nvPicPr>
            <p:cNvPr id="36" name="Grafik 35" descr="Männliches Profil">
              <a:extLst>
                <a:ext uri="{FF2B5EF4-FFF2-40B4-BE49-F238E27FC236}">
                  <a16:creationId xmlns:a16="http://schemas.microsoft.com/office/drawing/2014/main" id="{CD5ABBA3-5F17-4659-ABF9-D93020A107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10580" y="3316340"/>
              <a:ext cx="997014" cy="914400"/>
            </a:xfrm>
            <a:prstGeom prst="rect">
              <a:avLst/>
            </a:prstGeom>
          </p:spPr>
        </p:pic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85A1A8F8-7B4A-4DE2-8752-25F84A883FF6}"/>
                </a:ext>
              </a:extLst>
            </p:cNvPr>
            <p:cNvGrpSpPr/>
            <p:nvPr/>
          </p:nvGrpSpPr>
          <p:grpSpPr>
            <a:xfrm>
              <a:off x="6861937" y="2454757"/>
              <a:ext cx="710451" cy="919643"/>
              <a:chOff x="6861937" y="2664307"/>
              <a:chExt cx="710451" cy="919643"/>
            </a:xfrm>
          </p:grpSpPr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69926419-CE79-49DD-973D-6AA2368FAAA9}"/>
                  </a:ext>
                </a:extLst>
              </p:cNvPr>
              <p:cNvSpPr txBox="1"/>
              <p:nvPr/>
            </p:nvSpPr>
            <p:spPr>
              <a:xfrm>
                <a:off x="6861937" y="3214618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47 %</a:t>
                </a:r>
              </a:p>
            </p:txBody>
          </p:sp>
          <p:pic>
            <p:nvPicPr>
              <p:cNvPr id="26" name="Grafik 25" descr="Fragen">
                <a:extLst>
                  <a:ext uri="{FF2B5EF4-FFF2-40B4-BE49-F238E27FC236}">
                    <a16:creationId xmlns:a16="http://schemas.microsoft.com/office/drawing/2014/main" id="{B5710567-C757-4AC7-AA37-45329044A3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p:blipFill>
            <p:spPr>
              <a:xfrm>
                <a:off x="6942842" y="2664307"/>
                <a:ext cx="548640" cy="548640"/>
              </a:xfrm>
              <a:prstGeom prst="rect">
                <a:avLst/>
              </a:prstGeom>
            </p:spPr>
          </p:pic>
        </p:grpSp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BF01BF99-7D09-41D6-9A48-29960DB83FA3}"/>
                </a:ext>
              </a:extLst>
            </p:cNvPr>
            <p:cNvGrpSpPr/>
            <p:nvPr/>
          </p:nvGrpSpPr>
          <p:grpSpPr>
            <a:xfrm>
              <a:off x="3899373" y="3505973"/>
              <a:ext cx="710451" cy="829549"/>
              <a:chOff x="3899373" y="3715523"/>
              <a:chExt cx="710451" cy="829549"/>
            </a:xfrm>
          </p:grpSpPr>
          <p:sp>
            <p:nvSpPr>
              <p:cNvPr id="19" name="Textfeld 18">
                <a:extLst>
                  <a:ext uri="{FF2B5EF4-FFF2-40B4-BE49-F238E27FC236}">
                    <a16:creationId xmlns:a16="http://schemas.microsoft.com/office/drawing/2014/main" id="{8F1D92E2-8C6C-4CB5-ACA1-D66C5D2D207C}"/>
                  </a:ext>
                </a:extLst>
              </p:cNvPr>
              <p:cNvSpPr txBox="1"/>
              <p:nvPr/>
            </p:nvSpPr>
            <p:spPr>
              <a:xfrm>
                <a:off x="3899373" y="417574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39 %</a:t>
                </a:r>
              </a:p>
            </p:txBody>
          </p:sp>
          <p:pic>
            <p:nvPicPr>
              <p:cNvPr id="37" name="Grafik 36" descr="Fragen">
                <a:extLst>
                  <a:ext uri="{FF2B5EF4-FFF2-40B4-BE49-F238E27FC236}">
                    <a16:creationId xmlns:a16="http://schemas.microsoft.com/office/drawing/2014/main" id="{B2531F44-7E1B-495A-8B67-35E89044BF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p:blipFill>
            <p:spPr>
              <a:xfrm>
                <a:off x="4003138" y="3715523"/>
                <a:ext cx="502920" cy="502920"/>
              </a:xfrm>
              <a:prstGeom prst="rect">
                <a:avLst/>
              </a:prstGeom>
            </p:spPr>
          </p:pic>
        </p:grpSp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DB5CE80D-4AAA-4535-9BAF-2EDB1E08569F}"/>
                </a:ext>
              </a:extLst>
            </p:cNvPr>
            <p:cNvGrpSpPr/>
            <p:nvPr/>
          </p:nvGrpSpPr>
          <p:grpSpPr>
            <a:xfrm>
              <a:off x="6861937" y="3514326"/>
              <a:ext cx="710451" cy="821196"/>
              <a:chOff x="6861937" y="3723876"/>
              <a:chExt cx="710451" cy="821196"/>
            </a:xfrm>
          </p:grpSpPr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8B11B3CF-C7F7-453A-B37B-C0EF56673952}"/>
                  </a:ext>
                </a:extLst>
              </p:cNvPr>
              <p:cNvSpPr txBox="1"/>
              <p:nvPr/>
            </p:nvSpPr>
            <p:spPr>
              <a:xfrm>
                <a:off x="6861937" y="417574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36 %</a:t>
                </a:r>
              </a:p>
            </p:txBody>
          </p:sp>
          <p:pic>
            <p:nvPicPr>
              <p:cNvPr id="38" name="Grafik 37" descr="Fragen">
                <a:extLst>
                  <a:ext uri="{FF2B5EF4-FFF2-40B4-BE49-F238E27FC236}">
                    <a16:creationId xmlns:a16="http://schemas.microsoft.com/office/drawing/2014/main" id="{2DE315EF-9BFE-4F89-87E6-B2FFF6005F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p:blipFill>
            <p:spPr>
              <a:xfrm>
                <a:off x="6974075" y="3723876"/>
                <a:ext cx="486174" cy="486174"/>
              </a:xfrm>
              <a:prstGeom prst="rect">
                <a:avLst/>
              </a:prstGeom>
            </p:spPr>
          </p:pic>
        </p:grp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E21D6861-E104-4C23-B213-FC18425EAF98}"/>
                </a:ext>
              </a:extLst>
            </p:cNvPr>
            <p:cNvSpPr txBox="1"/>
            <p:nvPr/>
          </p:nvSpPr>
          <p:spPr>
            <a:xfrm>
              <a:off x="6892211" y="1934256"/>
              <a:ext cx="6976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2021</a:t>
              </a:r>
            </a:p>
            <a:p>
              <a:pPr algn="ctr"/>
              <a:r>
                <a:rPr lang="de-DE" sz="1200" b="1" dirty="0">
                  <a:solidFill>
                    <a:srgbClr val="A60009"/>
                  </a:solidFill>
                </a:rPr>
                <a:t>mobil</a:t>
              </a: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FA2D2A90-4BEF-4764-AC5C-BB62FA3B8D7A}"/>
              </a:ext>
            </a:extLst>
          </p:cNvPr>
          <p:cNvSpPr txBox="1"/>
          <p:nvPr/>
        </p:nvSpPr>
        <p:spPr>
          <a:xfrm>
            <a:off x="7763740" y="205526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Anteil der Antwort „trifft zu“</a:t>
            </a:r>
          </a:p>
        </p:txBody>
      </p:sp>
    </p:spTree>
    <p:extLst>
      <p:ext uri="{BB962C8B-B14F-4D97-AF65-F5344CB8AC3E}">
        <p14:creationId xmlns:p14="http://schemas.microsoft.com/office/powerpoint/2010/main" val="332272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3064-E901-4F17-9316-5C3D8276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Gesundheitskompetenz hat sich verbessert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7001471-F128-4E15-81BA-99773EC099BE}"/>
              </a:ext>
            </a:extLst>
          </p:cNvPr>
          <p:cNvSpPr/>
          <p:nvPr/>
        </p:nvSpPr>
        <p:spPr>
          <a:xfrm>
            <a:off x="457199" y="1727363"/>
            <a:ext cx="8354291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i="1" dirty="0">
                <a:solidFill>
                  <a:srgbClr val="000000"/>
                </a:solidFill>
                <a:cs typeface="Calibri"/>
              </a:rPr>
              <a:t>„Ich weiß, was ich tun muss, um auf der Arbeit gesund zu bleiben“ </a:t>
            </a:r>
          </a:p>
          <a:p>
            <a:r>
              <a:rPr lang="de-DE" sz="1600" dirty="0">
                <a:solidFill>
                  <a:srgbClr val="000000"/>
                </a:solidFill>
                <a:cs typeface="Calibri"/>
              </a:rPr>
              <a:t> </a:t>
            </a:r>
            <a:endParaRPr lang="de-DE" sz="1600" dirty="0">
              <a:solidFill>
                <a:srgbClr val="FF0000"/>
              </a:solidFill>
              <a:cs typeface="Calibri"/>
            </a:endParaRPr>
          </a:p>
        </p:txBody>
      </p:sp>
      <p:grpSp>
        <p:nvGrpSpPr>
          <p:cNvPr id="3" name="Gruppieren 2" descr="Abbildung:&#10;„Ich weiß, was ich tun muss, um auf der Arbeit gesund zu bleiben“. Jeweils nur Antwort &quot;trifft zu&quot;. &#10;2019, Führungskräfte (n = 614): 42%; 2021, mobil arbeitende Führungskräfte (n = 334): 43%. Steigerung von 1%. &#10;2019, Beschäftigte ohne Führungsverantwortung (n = 1386): 34%; 2021, mobil arbeitende Beschäftigte ohne Führungsverantwortung (n = 519): 40%. Steigerung von 6%. ">
            <a:extLst>
              <a:ext uri="{FF2B5EF4-FFF2-40B4-BE49-F238E27FC236}">
                <a16:creationId xmlns:a16="http://schemas.microsoft.com/office/drawing/2014/main" id="{BFFF9AF6-1640-47F7-853B-766D7F58E28E}"/>
              </a:ext>
            </a:extLst>
          </p:cNvPr>
          <p:cNvGrpSpPr/>
          <p:nvPr/>
        </p:nvGrpSpPr>
        <p:grpSpPr>
          <a:xfrm>
            <a:off x="539994" y="1934256"/>
            <a:ext cx="7049844" cy="2401266"/>
            <a:chOff x="539994" y="1934256"/>
            <a:chExt cx="7049844" cy="2401266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999D847-CAFD-4555-B6D1-50A3BFC3592B}"/>
                </a:ext>
              </a:extLst>
            </p:cNvPr>
            <p:cNvSpPr txBox="1"/>
            <p:nvPr/>
          </p:nvSpPr>
          <p:spPr>
            <a:xfrm>
              <a:off x="3905785" y="2101428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2019</a:t>
              </a:r>
            </a:p>
          </p:txBody>
        </p:sp>
        <p:pic>
          <p:nvPicPr>
            <p:cNvPr id="25" name="Grafik 24" descr="Medizin">
              <a:extLst>
                <a:ext uri="{FF2B5EF4-FFF2-40B4-BE49-F238E27FC236}">
                  <a16:creationId xmlns:a16="http://schemas.microsoft.com/office/drawing/2014/main" id="{2EF0D754-0945-4AFE-B4F8-C780C1EF8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3948274" y="2454756"/>
              <a:ext cx="612648" cy="612648"/>
            </a:xfrm>
            <a:prstGeom prst="rect">
              <a:avLst/>
            </a:prstGeom>
          </p:spPr>
        </p:pic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0F753F78-EC36-4F8E-8D43-E10254F41A54}"/>
                </a:ext>
              </a:extLst>
            </p:cNvPr>
            <p:cNvSpPr txBox="1"/>
            <p:nvPr/>
          </p:nvSpPr>
          <p:spPr>
            <a:xfrm>
              <a:off x="3899373" y="301776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42 %</a:t>
              </a:r>
            </a:p>
          </p:txBody>
        </p:sp>
        <p:cxnSp>
          <p:nvCxnSpPr>
            <p:cNvPr id="14" name="Gerade Verbindung mit Pfeil 13">
              <a:extLst>
                <a:ext uri="{FF2B5EF4-FFF2-40B4-BE49-F238E27FC236}">
                  <a16:creationId xmlns:a16="http://schemas.microsoft.com/office/drawing/2014/main" id="{7835482B-B6EE-435F-AC30-8BF906E986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74723" y="2795833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>
              <a:extLst>
                <a:ext uri="{FF2B5EF4-FFF2-40B4-BE49-F238E27FC236}">
                  <a16:creationId xmlns:a16="http://schemas.microsoft.com/office/drawing/2014/main" id="{C1495AE6-C6F3-49ED-BA5F-B14C43837A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8246" y="3826735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BC8719CF-EB76-4FF3-96E4-9F7DA3BA729F}"/>
                </a:ext>
              </a:extLst>
            </p:cNvPr>
            <p:cNvSpPr txBox="1"/>
            <p:nvPr/>
          </p:nvSpPr>
          <p:spPr>
            <a:xfrm>
              <a:off x="5232751" y="2437406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+ 1 %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1ADD9B6D-C9EC-4DD1-8936-541F48CF1513}"/>
                </a:ext>
              </a:extLst>
            </p:cNvPr>
            <p:cNvSpPr txBox="1"/>
            <p:nvPr/>
          </p:nvSpPr>
          <p:spPr>
            <a:xfrm>
              <a:off x="5232751" y="345511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+ 6 %</a:t>
              </a:r>
            </a:p>
          </p:txBody>
        </p:sp>
        <p:sp>
          <p:nvSpPr>
            <p:cNvPr id="27" name="Rechteck: abgerundete Ecken 5">
              <a:extLst>
                <a:ext uri="{FF2B5EF4-FFF2-40B4-BE49-F238E27FC236}">
                  <a16:creationId xmlns:a16="http://schemas.microsoft.com/office/drawing/2014/main" id="{58663921-009B-4BCE-8588-41CFCF3AFCF0}"/>
                </a:ext>
              </a:extLst>
            </p:cNvPr>
            <p:cNvSpPr/>
            <p:nvPr/>
          </p:nvSpPr>
          <p:spPr>
            <a:xfrm>
              <a:off x="539994" y="2314271"/>
              <a:ext cx="2871377" cy="848205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8" name="Grafik 27" descr="Büroarbeiter">
              <a:extLst>
                <a:ext uri="{FF2B5EF4-FFF2-40B4-BE49-F238E27FC236}">
                  <a16:creationId xmlns:a16="http://schemas.microsoft.com/office/drawing/2014/main" id="{00A82C43-4D79-4607-8046-4B09117BB3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02586" y="2271404"/>
              <a:ext cx="914400" cy="914400"/>
            </a:xfrm>
            <a:prstGeom prst="rect">
              <a:avLst/>
            </a:prstGeom>
          </p:spPr>
        </p:pic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6FDC071B-DFAB-459B-8B3D-176D82A26900}"/>
                </a:ext>
              </a:extLst>
            </p:cNvPr>
            <p:cNvSpPr txBox="1"/>
            <p:nvPr/>
          </p:nvSpPr>
          <p:spPr>
            <a:xfrm>
              <a:off x="1525275" y="2314712"/>
              <a:ext cx="173637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 </a:t>
              </a:r>
            </a:p>
            <a:p>
              <a:r>
                <a:rPr lang="de-DE" dirty="0"/>
                <a:t>Führungskräfte</a:t>
              </a:r>
            </a:p>
          </p:txBody>
        </p:sp>
        <p:sp>
          <p:nvSpPr>
            <p:cNvPr id="34" name="Rechteck: abgerundete Ecken 15">
              <a:extLst>
                <a:ext uri="{FF2B5EF4-FFF2-40B4-BE49-F238E27FC236}">
                  <a16:creationId xmlns:a16="http://schemas.microsoft.com/office/drawing/2014/main" id="{32F67412-1025-4DA5-A3AD-B6FB13C93DD9}"/>
                </a:ext>
              </a:extLst>
            </p:cNvPr>
            <p:cNvSpPr/>
            <p:nvPr/>
          </p:nvSpPr>
          <p:spPr>
            <a:xfrm>
              <a:off x="554544" y="3339668"/>
              <a:ext cx="2890324" cy="863966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A3B7C19C-93A0-490D-AF12-680A87AF2166}"/>
                </a:ext>
              </a:extLst>
            </p:cNvPr>
            <p:cNvSpPr txBox="1"/>
            <p:nvPr/>
          </p:nvSpPr>
          <p:spPr>
            <a:xfrm>
              <a:off x="1577595" y="3420325"/>
              <a:ext cx="1833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ohne Führungs-verantwortung</a:t>
              </a:r>
            </a:p>
          </p:txBody>
        </p:sp>
        <p:pic>
          <p:nvPicPr>
            <p:cNvPr id="36" name="Grafik 35" descr="Männliches Profil">
              <a:extLst>
                <a:ext uri="{FF2B5EF4-FFF2-40B4-BE49-F238E27FC236}">
                  <a16:creationId xmlns:a16="http://schemas.microsoft.com/office/drawing/2014/main" id="{CD5ABBA3-5F17-4659-ABF9-D93020A107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10580" y="3316340"/>
              <a:ext cx="997014" cy="914400"/>
            </a:xfrm>
            <a:prstGeom prst="rect">
              <a:avLst/>
            </a:prstGeom>
          </p:spPr>
        </p:pic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69926419-CE79-49DD-973D-6AA2368FAAA9}"/>
                </a:ext>
              </a:extLst>
            </p:cNvPr>
            <p:cNvSpPr txBox="1"/>
            <p:nvPr/>
          </p:nvSpPr>
          <p:spPr>
            <a:xfrm>
              <a:off x="6861937" y="301776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43 %</a:t>
              </a:r>
            </a:p>
          </p:txBody>
        </p:sp>
        <p:pic>
          <p:nvPicPr>
            <p:cNvPr id="26" name="Grafik 25" descr="Medizin">
              <a:extLst>
                <a:ext uri="{FF2B5EF4-FFF2-40B4-BE49-F238E27FC236}">
                  <a16:creationId xmlns:a16="http://schemas.microsoft.com/office/drawing/2014/main" id="{B5710567-C757-4AC7-AA37-45329044A3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6911046" y="2454757"/>
              <a:ext cx="612233" cy="612233"/>
            </a:xfrm>
            <a:prstGeom prst="rect">
              <a:avLst/>
            </a:prstGeom>
          </p:spPr>
        </p:pic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8F1D92E2-8C6C-4CB5-ACA1-D66C5D2D207C}"/>
                </a:ext>
              </a:extLst>
            </p:cNvPr>
            <p:cNvSpPr txBox="1"/>
            <p:nvPr/>
          </p:nvSpPr>
          <p:spPr>
            <a:xfrm>
              <a:off x="3899373" y="396619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34 %</a:t>
              </a:r>
            </a:p>
          </p:txBody>
        </p:sp>
        <p:pic>
          <p:nvPicPr>
            <p:cNvPr id="37" name="Grafik 36" descr="Medizin">
              <a:extLst>
                <a:ext uri="{FF2B5EF4-FFF2-40B4-BE49-F238E27FC236}">
                  <a16:creationId xmlns:a16="http://schemas.microsoft.com/office/drawing/2014/main" id="{B2531F44-7E1B-495A-8B67-35E89044BF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3980278" y="3505973"/>
              <a:ext cx="502920" cy="502920"/>
            </a:xfrm>
            <a:prstGeom prst="rect">
              <a:avLst/>
            </a:prstGeom>
          </p:spPr>
        </p:pic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50E283B6-7DF1-4718-9B73-592DEC33451B}"/>
                </a:ext>
              </a:extLst>
            </p:cNvPr>
            <p:cNvGrpSpPr/>
            <p:nvPr/>
          </p:nvGrpSpPr>
          <p:grpSpPr>
            <a:xfrm>
              <a:off x="6861937" y="3471309"/>
              <a:ext cx="710451" cy="864213"/>
              <a:chOff x="6911059" y="3680859"/>
              <a:chExt cx="710451" cy="864213"/>
            </a:xfrm>
          </p:grpSpPr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8B11B3CF-C7F7-453A-B37B-C0EF56673952}"/>
                  </a:ext>
                </a:extLst>
              </p:cNvPr>
              <p:cNvSpPr txBox="1"/>
              <p:nvPr/>
            </p:nvSpPr>
            <p:spPr>
              <a:xfrm>
                <a:off x="6911059" y="417574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40 %</a:t>
                </a:r>
              </a:p>
            </p:txBody>
          </p:sp>
          <p:pic>
            <p:nvPicPr>
              <p:cNvPr id="38" name="Grafik 37" descr="Medizin">
                <a:extLst>
                  <a:ext uri="{FF2B5EF4-FFF2-40B4-BE49-F238E27FC236}">
                    <a16:creationId xmlns:a16="http://schemas.microsoft.com/office/drawing/2014/main" id="{2DE315EF-9BFE-4F89-87E6-B2FFF6005F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p:blipFill>
            <p:spPr>
              <a:xfrm>
                <a:off x="6969104" y="3680859"/>
                <a:ext cx="576072" cy="576072"/>
              </a:xfrm>
              <a:prstGeom prst="rect">
                <a:avLst/>
              </a:prstGeom>
            </p:spPr>
          </p:pic>
        </p:grp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FBCB7297-7A53-44FB-AE80-BCB50DCB2C2C}"/>
                </a:ext>
              </a:extLst>
            </p:cNvPr>
            <p:cNvSpPr txBox="1"/>
            <p:nvPr/>
          </p:nvSpPr>
          <p:spPr>
            <a:xfrm>
              <a:off x="6892211" y="1934256"/>
              <a:ext cx="6976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2021</a:t>
              </a:r>
            </a:p>
            <a:p>
              <a:pPr algn="ctr"/>
              <a:r>
                <a:rPr lang="de-DE" sz="1200" b="1" dirty="0">
                  <a:solidFill>
                    <a:srgbClr val="A60009"/>
                  </a:solidFill>
                </a:rPr>
                <a:t>mobil</a:t>
              </a: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FA2D2A90-4BEF-4764-AC5C-BB62FA3B8D7A}"/>
              </a:ext>
            </a:extLst>
          </p:cNvPr>
          <p:cNvSpPr txBox="1"/>
          <p:nvPr/>
        </p:nvSpPr>
        <p:spPr>
          <a:xfrm>
            <a:off x="7763740" y="205526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Anteil der Antwort „trifft zu“</a:t>
            </a:r>
          </a:p>
        </p:txBody>
      </p:sp>
    </p:spTree>
    <p:extLst>
      <p:ext uri="{BB962C8B-B14F-4D97-AF65-F5344CB8AC3E}">
        <p14:creationId xmlns:p14="http://schemas.microsoft.com/office/powerpoint/2010/main" val="1153038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3064-E901-4F17-9316-5C3D8276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 hat mehr Einfluss auf Gesundheit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7001471-F128-4E15-81BA-99773EC099BE}"/>
              </a:ext>
            </a:extLst>
          </p:cNvPr>
          <p:cNvSpPr/>
          <p:nvPr/>
        </p:nvSpPr>
        <p:spPr>
          <a:xfrm>
            <a:off x="457199" y="1727363"/>
            <a:ext cx="8354291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i="1" dirty="0">
                <a:solidFill>
                  <a:srgbClr val="000000"/>
                </a:solidFill>
                <a:cs typeface="Calibri"/>
              </a:rPr>
              <a:t>„Meine Arbeit hält mich gesund“ </a:t>
            </a:r>
          </a:p>
          <a:p>
            <a:r>
              <a:rPr lang="de-DE" sz="1600" dirty="0">
                <a:solidFill>
                  <a:srgbClr val="000000"/>
                </a:solidFill>
                <a:cs typeface="Calibri"/>
              </a:rPr>
              <a:t> </a:t>
            </a:r>
            <a:endParaRPr lang="de-DE" sz="1600" dirty="0">
              <a:solidFill>
                <a:srgbClr val="FF0000"/>
              </a:solidFill>
              <a:cs typeface="Calibri"/>
            </a:endParaRPr>
          </a:p>
        </p:txBody>
      </p:sp>
      <p:grpSp>
        <p:nvGrpSpPr>
          <p:cNvPr id="3" name="Gruppieren 2" descr="Abbildung:&#10;„Meine Arbeit hält mich gesund“. Jeweils nur Antwort &quot;trifft zu&quot;. &#10;2019, Führungskräfte (n = 614): 23%; 2021, mobil arbeitende Führungskräfte (n = 334): 27%. Steigerung von 4%. &#10;2019, Beschäftigte ohne Führungsverantwortung (n = 1386): 13%; 2021, mobil arbeitende Beschäftigte ohne Führungsverantwortung (n = 519): 19%. Steigerung von 6%. ">
            <a:extLst>
              <a:ext uri="{FF2B5EF4-FFF2-40B4-BE49-F238E27FC236}">
                <a16:creationId xmlns:a16="http://schemas.microsoft.com/office/drawing/2014/main" id="{13E697A2-7925-4C01-9563-BC872B3E85A0}"/>
              </a:ext>
            </a:extLst>
          </p:cNvPr>
          <p:cNvGrpSpPr/>
          <p:nvPr/>
        </p:nvGrpSpPr>
        <p:grpSpPr>
          <a:xfrm>
            <a:off x="539994" y="1934256"/>
            <a:ext cx="7035680" cy="2375476"/>
            <a:chOff x="539994" y="1934256"/>
            <a:chExt cx="7035680" cy="2375476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999D847-CAFD-4555-B6D1-50A3BFC3592B}"/>
                </a:ext>
              </a:extLst>
            </p:cNvPr>
            <p:cNvSpPr txBox="1"/>
            <p:nvPr/>
          </p:nvSpPr>
          <p:spPr>
            <a:xfrm>
              <a:off x="3905785" y="2101428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2019</a:t>
              </a:r>
            </a:p>
          </p:txBody>
        </p:sp>
        <p:pic>
          <p:nvPicPr>
            <p:cNvPr id="25" name="Grafik 24" descr="Pulsierendes Herz">
              <a:extLst>
                <a:ext uri="{FF2B5EF4-FFF2-40B4-BE49-F238E27FC236}">
                  <a16:creationId xmlns:a16="http://schemas.microsoft.com/office/drawing/2014/main" id="{2EF0D754-0945-4AFE-B4F8-C780C1EF8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25998" y="2553817"/>
              <a:ext cx="457200" cy="457200"/>
            </a:xfrm>
            <a:prstGeom prst="rect">
              <a:avLst/>
            </a:prstGeom>
          </p:spPr>
        </p:pic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0F753F78-EC36-4F8E-8D43-E10254F41A54}"/>
                </a:ext>
              </a:extLst>
            </p:cNvPr>
            <p:cNvSpPr txBox="1"/>
            <p:nvPr/>
          </p:nvSpPr>
          <p:spPr>
            <a:xfrm>
              <a:off x="3899373" y="294156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23 %</a:t>
              </a:r>
            </a:p>
          </p:txBody>
        </p:sp>
        <p:cxnSp>
          <p:nvCxnSpPr>
            <p:cNvPr id="14" name="Gerade Verbindung mit Pfeil 13">
              <a:extLst>
                <a:ext uri="{FF2B5EF4-FFF2-40B4-BE49-F238E27FC236}">
                  <a16:creationId xmlns:a16="http://schemas.microsoft.com/office/drawing/2014/main" id="{7835482B-B6EE-435F-AC30-8BF906E986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74723" y="2795833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>
              <a:extLst>
                <a:ext uri="{FF2B5EF4-FFF2-40B4-BE49-F238E27FC236}">
                  <a16:creationId xmlns:a16="http://schemas.microsoft.com/office/drawing/2014/main" id="{C1495AE6-C6F3-49ED-BA5F-B14C43837A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8246" y="3826735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BC8719CF-EB76-4FF3-96E4-9F7DA3BA729F}"/>
                </a:ext>
              </a:extLst>
            </p:cNvPr>
            <p:cNvSpPr txBox="1"/>
            <p:nvPr/>
          </p:nvSpPr>
          <p:spPr>
            <a:xfrm>
              <a:off x="5232751" y="2437406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+ 4 %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1ADD9B6D-C9EC-4DD1-8936-541F48CF1513}"/>
                </a:ext>
              </a:extLst>
            </p:cNvPr>
            <p:cNvSpPr txBox="1"/>
            <p:nvPr/>
          </p:nvSpPr>
          <p:spPr>
            <a:xfrm>
              <a:off x="5232751" y="345511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+ 6 %</a:t>
              </a:r>
            </a:p>
          </p:txBody>
        </p:sp>
        <p:sp>
          <p:nvSpPr>
            <p:cNvPr id="27" name="Rechteck: abgerundete Ecken 5">
              <a:extLst>
                <a:ext uri="{FF2B5EF4-FFF2-40B4-BE49-F238E27FC236}">
                  <a16:creationId xmlns:a16="http://schemas.microsoft.com/office/drawing/2014/main" id="{58663921-009B-4BCE-8588-41CFCF3AFCF0}"/>
                </a:ext>
              </a:extLst>
            </p:cNvPr>
            <p:cNvSpPr/>
            <p:nvPr/>
          </p:nvSpPr>
          <p:spPr>
            <a:xfrm>
              <a:off x="539994" y="2314271"/>
              <a:ext cx="2871377" cy="848205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8" name="Grafik 27" descr="Büroarbeiter">
              <a:extLst>
                <a:ext uri="{FF2B5EF4-FFF2-40B4-BE49-F238E27FC236}">
                  <a16:creationId xmlns:a16="http://schemas.microsoft.com/office/drawing/2014/main" id="{00A82C43-4D79-4607-8046-4B09117BB3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02586" y="2271404"/>
              <a:ext cx="914400" cy="914400"/>
            </a:xfrm>
            <a:prstGeom prst="rect">
              <a:avLst/>
            </a:prstGeom>
          </p:spPr>
        </p:pic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6FDC071B-DFAB-459B-8B3D-176D82A26900}"/>
                </a:ext>
              </a:extLst>
            </p:cNvPr>
            <p:cNvSpPr txBox="1"/>
            <p:nvPr/>
          </p:nvSpPr>
          <p:spPr>
            <a:xfrm>
              <a:off x="1525275" y="2314712"/>
              <a:ext cx="173637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 </a:t>
              </a:r>
            </a:p>
            <a:p>
              <a:r>
                <a:rPr lang="de-DE" dirty="0"/>
                <a:t>Führungskräfte</a:t>
              </a:r>
            </a:p>
          </p:txBody>
        </p:sp>
        <p:sp>
          <p:nvSpPr>
            <p:cNvPr id="34" name="Rechteck: abgerundete Ecken 15">
              <a:extLst>
                <a:ext uri="{FF2B5EF4-FFF2-40B4-BE49-F238E27FC236}">
                  <a16:creationId xmlns:a16="http://schemas.microsoft.com/office/drawing/2014/main" id="{32F67412-1025-4DA5-A3AD-B6FB13C93DD9}"/>
                </a:ext>
              </a:extLst>
            </p:cNvPr>
            <p:cNvSpPr/>
            <p:nvPr/>
          </p:nvSpPr>
          <p:spPr>
            <a:xfrm>
              <a:off x="554544" y="3339668"/>
              <a:ext cx="2890324" cy="863966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A3B7C19C-93A0-490D-AF12-680A87AF2166}"/>
                </a:ext>
              </a:extLst>
            </p:cNvPr>
            <p:cNvSpPr txBox="1"/>
            <p:nvPr/>
          </p:nvSpPr>
          <p:spPr>
            <a:xfrm>
              <a:off x="1577595" y="3420325"/>
              <a:ext cx="1833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ohne Führungs-verantwortung</a:t>
              </a:r>
            </a:p>
          </p:txBody>
        </p:sp>
        <p:pic>
          <p:nvPicPr>
            <p:cNvPr id="36" name="Grafik 35" descr="Männliches Profil">
              <a:extLst>
                <a:ext uri="{FF2B5EF4-FFF2-40B4-BE49-F238E27FC236}">
                  <a16:creationId xmlns:a16="http://schemas.microsoft.com/office/drawing/2014/main" id="{CD5ABBA3-5F17-4659-ABF9-D93020A107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10580" y="3316340"/>
              <a:ext cx="997014" cy="914400"/>
            </a:xfrm>
            <a:prstGeom prst="rect">
              <a:avLst/>
            </a:prstGeom>
          </p:spPr>
        </p:pic>
        <p:grpSp>
          <p:nvGrpSpPr>
            <p:cNvPr id="15" name="Gruppieren 14">
              <a:extLst>
                <a:ext uri="{FF2B5EF4-FFF2-40B4-BE49-F238E27FC236}">
                  <a16:creationId xmlns:a16="http://schemas.microsoft.com/office/drawing/2014/main" id="{AE381E57-D0CD-4209-A4E7-8F07B8777255}"/>
                </a:ext>
              </a:extLst>
            </p:cNvPr>
            <p:cNvGrpSpPr/>
            <p:nvPr/>
          </p:nvGrpSpPr>
          <p:grpSpPr>
            <a:xfrm>
              <a:off x="6865223" y="2530957"/>
              <a:ext cx="710451" cy="779943"/>
              <a:chOff x="6890623" y="2740507"/>
              <a:chExt cx="710451" cy="779943"/>
            </a:xfrm>
          </p:grpSpPr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69926419-CE79-49DD-973D-6AA2368FAAA9}"/>
                  </a:ext>
                </a:extLst>
              </p:cNvPr>
              <p:cNvSpPr txBox="1"/>
              <p:nvPr/>
            </p:nvSpPr>
            <p:spPr>
              <a:xfrm>
                <a:off x="6890623" y="3151118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27 %</a:t>
                </a:r>
              </a:p>
            </p:txBody>
          </p:sp>
          <p:pic>
            <p:nvPicPr>
              <p:cNvPr id="26" name="Grafik 25" descr="Pulsierendes Herz">
                <a:extLst>
                  <a:ext uri="{FF2B5EF4-FFF2-40B4-BE49-F238E27FC236}">
                    <a16:creationId xmlns:a16="http://schemas.microsoft.com/office/drawing/2014/main" id="{B5710567-C757-4AC7-AA37-45329044A3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994388" y="2740507"/>
                <a:ext cx="502920" cy="502920"/>
              </a:xfrm>
              <a:prstGeom prst="rect">
                <a:avLst/>
              </a:prstGeom>
            </p:spPr>
          </p:pic>
        </p:grpSp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B6F17189-0C8E-45BB-88B1-ED932F5C6E62}"/>
                </a:ext>
              </a:extLst>
            </p:cNvPr>
            <p:cNvGrpSpPr/>
            <p:nvPr/>
          </p:nvGrpSpPr>
          <p:grpSpPr>
            <a:xfrm>
              <a:off x="3899373" y="3632024"/>
              <a:ext cx="710451" cy="677708"/>
              <a:chOff x="3899373" y="3841574"/>
              <a:chExt cx="710451" cy="677708"/>
            </a:xfrm>
          </p:grpSpPr>
          <p:sp>
            <p:nvSpPr>
              <p:cNvPr id="19" name="Textfeld 18">
                <a:extLst>
                  <a:ext uri="{FF2B5EF4-FFF2-40B4-BE49-F238E27FC236}">
                    <a16:creationId xmlns:a16="http://schemas.microsoft.com/office/drawing/2014/main" id="{8F1D92E2-8C6C-4CB5-ACA1-D66C5D2D207C}"/>
                  </a:ext>
                </a:extLst>
              </p:cNvPr>
              <p:cNvSpPr txBox="1"/>
              <p:nvPr/>
            </p:nvSpPr>
            <p:spPr>
              <a:xfrm>
                <a:off x="3899373" y="414995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13 %</a:t>
                </a:r>
              </a:p>
            </p:txBody>
          </p:sp>
          <p:pic>
            <p:nvPicPr>
              <p:cNvPr id="37" name="Grafik 36" descr="Pulsierendes Herz">
                <a:extLst>
                  <a:ext uri="{FF2B5EF4-FFF2-40B4-BE49-F238E27FC236}">
                    <a16:creationId xmlns:a16="http://schemas.microsoft.com/office/drawing/2014/main" id="{B2531F44-7E1B-495A-8B67-35E89044BF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4071718" y="3841574"/>
                <a:ext cx="365760" cy="365760"/>
              </a:xfrm>
              <a:prstGeom prst="rect">
                <a:avLst/>
              </a:prstGeom>
            </p:spPr>
          </p:pic>
        </p:grpSp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1D722843-BF19-4543-9D7C-E11BCFBA615B}"/>
                </a:ext>
              </a:extLst>
            </p:cNvPr>
            <p:cNvGrpSpPr/>
            <p:nvPr/>
          </p:nvGrpSpPr>
          <p:grpSpPr>
            <a:xfrm>
              <a:off x="6865223" y="3609164"/>
              <a:ext cx="710451" cy="700568"/>
              <a:chOff x="6890623" y="3818714"/>
              <a:chExt cx="710451" cy="700568"/>
            </a:xfrm>
          </p:grpSpPr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8B11B3CF-C7F7-453A-B37B-C0EF56673952}"/>
                  </a:ext>
                </a:extLst>
              </p:cNvPr>
              <p:cNvSpPr txBox="1"/>
              <p:nvPr/>
            </p:nvSpPr>
            <p:spPr>
              <a:xfrm>
                <a:off x="6890623" y="414995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19 %</a:t>
                </a:r>
              </a:p>
            </p:txBody>
          </p:sp>
          <p:pic>
            <p:nvPicPr>
              <p:cNvPr id="38" name="Grafik 37" descr="Pulsierendes Herz">
                <a:extLst>
                  <a:ext uri="{FF2B5EF4-FFF2-40B4-BE49-F238E27FC236}">
                    <a16:creationId xmlns:a16="http://schemas.microsoft.com/office/drawing/2014/main" id="{2DE315EF-9BFE-4F89-87E6-B2FFF6005F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040108" y="3818714"/>
                <a:ext cx="411480" cy="411480"/>
              </a:xfrm>
              <a:prstGeom prst="rect">
                <a:avLst/>
              </a:prstGeom>
            </p:spPr>
          </p:pic>
        </p:grp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809EC3D7-A532-4D24-821F-F312E386F4A5}"/>
                </a:ext>
              </a:extLst>
            </p:cNvPr>
            <p:cNvSpPr txBox="1"/>
            <p:nvPr/>
          </p:nvSpPr>
          <p:spPr>
            <a:xfrm>
              <a:off x="6859957" y="1934256"/>
              <a:ext cx="6976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2021</a:t>
              </a:r>
            </a:p>
            <a:p>
              <a:pPr algn="ctr"/>
              <a:r>
                <a:rPr lang="de-DE" sz="1200" b="1" dirty="0">
                  <a:solidFill>
                    <a:srgbClr val="A60009"/>
                  </a:solidFill>
                </a:rPr>
                <a:t>mobil</a:t>
              </a: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FA2D2A90-4BEF-4764-AC5C-BB62FA3B8D7A}"/>
              </a:ext>
            </a:extLst>
          </p:cNvPr>
          <p:cNvSpPr txBox="1"/>
          <p:nvPr/>
        </p:nvSpPr>
        <p:spPr>
          <a:xfrm>
            <a:off x="7763740" y="205526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Anteil der Antwort „trifft zu“</a:t>
            </a:r>
          </a:p>
        </p:txBody>
      </p:sp>
    </p:spTree>
    <p:extLst>
      <p:ext uri="{BB962C8B-B14F-4D97-AF65-F5344CB8AC3E}">
        <p14:creationId xmlns:p14="http://schemas.microsoft.com/office/powerpoint/2010/main" val="2232225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3064-E901-4F17-9316-5C3D8276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Mehr Ressourcen für Beschäftigte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7001471-F128-4E15-81BA-99773EC099BE}"/>
              </a:ext>
            </a:extLst>
          </p:cNvPr>
          <p:cNvSpPr/>
          <p:nvPr/>
        </p:nvSpPr>
        <p:spPr>
          <a:xfrm>
            <a:off x="457199" y="1727363"/>
            <a:ext cx="8354291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i="1" dirty="0">
                <a:solidFill>
                  <a:srgbClr val="000000"/>
                </a:solidFill>
                <a:cs typeface="Calibri"/>
              </a:rPr>
              <a:t>„Ich verfüge über die Ressourcen (z. B. Zeit, Handlungsspielraum, soziale Unterstützung, Hilfsmittel) die nötig sind, um den Anforderungen meiner Arbeit gerecht </a:t>
            </a:r>
            <a:r>
              <a:rPr lang="de-DE" sz="1600" i="1">
                <a:solidFill>
                  <a:srgbClr val="000000"/>
                </a:solidFill>
                <a:cs typeface="Calibri"/>
              </a:rPr>
              <a:t>zu werden“ </a:t>
            </a:r>
            <a:endParaRPr lang="de-DE" sz="1600" i="1" dirty="0">
              <a:solidFill>
                <a:srgbClr val="000000"/>
              </a:solidFill>
              <a:cs typeface="Calibri"/>
            </a:endParaRPr>
          </a:p>
          <a:p>
            <a:r>
              <a:rPr lang="de-DE" sz="1600" dirty="0">
                <a:solidFill>
                  <a:srgbClr val="000000"/>
                </a:solidFill>
                <a:cs typeface="Calibri"/>
              </a:rPr>
              <a:t> </a:t>
            </a:r>
            <a:endParaRPr lang="de-DE" sz="1600" dirty="0">
              <a:solidFill>
                <a:srgbClr val="FF0000"/>
              </a:solidFill>
              <a:cs typeface="Calibri"/>
            </a:endParaRPr>
          </a:p>
        </p:txBody>
      </p:sp>
      <p:grpSp>
        <p:nvGrpSpPr>
          <p:cNvPr id="5" name="Gruppieren 4" descr="Abbildung:&#10;„Ich verfüge über die Ressourcen (z. B. Zeit, Handlungsspielraum, soziale Unterstützung, Hilfsmittel) die nötig sind, um den Anforderungen meiner Arbeit gerecht zu werden“. Jeweils nur Antwort &quot;trifft zu&quot;. &#10;2019, Führungskräfte (n = 614): 52%; 2021, mobil arbeitende Führungskräfte (n = 334): 52%. Unverändert. &#10;2019, Beschäftigte ohne Führungsverantwortung (n = 1386): 40%; 2021, mobil arbeitende Beschäftigte ohne Führungsverantwortung (n = 519): 49%. Steigerung von 9%. ">
            <a:extLst>
              <a:ext uri="{FF2B5EF4-FFF2-40B4-BE49-F238E27FC236}">
                <a16:creationId xmlns:a16="http://schemas.microsoft.com/office/drawing/2014/main" id="{C9AD98D8-D39A-43DD-8A4D-220044764106}"/>
              </a:ext>
            </a:extLst>
          </p:cNvPr>
          <p:cNvGrpSpPr/>
          <p:nvPr/>
        </p:nvGrpSpPr>
        <p:grpSpPr>
          <a:xfrm>
            <a:off x="539994" y="2203955"/>
            <a:ext cx="7032394" cy="2303017"/>
            <a:chOff x="539994" y="2203955"/>
            <a:chExt cx="7032394" cy="2303017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999D847-CAFD-4555-B6D1-50A3BFC3592B}"/>
                </a:ext>
              </a:extLst>
            </p:cNvPr>
            <p:cNvSpPr txBox="1"/>
            <p:nvPr/>
          </p:nvSpPr>
          <p:spPr>
            <a:xfrm>
              <a:off x="3905785" y="2310978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2019</a:t>
              </a:r>
            </a:p>
          </p:txBody>
        </p: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FD74A11A-6DB3-47BA-A3B4-FDBC75888E25}"/>
                </a:ext>
              </a:extLst>
            </p:cNvPr>
            <p:cNvGrpSpPr/>
            <p:nvPr/>
          </p:nvGrpSpPr>
          <p:grpSpPr>
            <a:xfrm>
              <a:off x="3899373" y="2664306"/>
              <a:ext cx="710451" cy="856144"/>
              <a:chOff x="3903252" y="2664306"/>
              <a:chExt cx="710451" cy="856144"/>
            </a:xfrm>
          </p:grpSpPr>
          <p:pic>
            <p:nvPicPr>
              <p:cNvPr id="25" name="Grafik 24" descr="Pulsierendes Herz">
                <a:extLst>
                  <a:ext uri="{FF2B5EF4-FFF2-40B4-BE49-F238E27FC236}">
                    <a16:creationId xmlns:a16="http://schemas.microsoft.com/office/drawing/2014/main" id="{2EF0D754-0945-4AFE-B4F8-C780C1EF85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952153" y="2664306"/>
                <a:ext cx="612648" cy="612648"/>
              </a:xfrm>
              <a:prstGeom prst="rect">
                <a:avLst/>
              </a:prstGeom>
            </p:spPr>
          </p:pic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0F753F78-EC36-4F8E-8D43-E10254F41A54}"/>
                  </a:ext>
                </a:extLst>
              </p:cNvPr>
              <p:cNvSpPr txBox="1"/>
              <p:nvPr/>
            </p:nvSpPr>
            <p:spPr>
              <a:xfrm>
                <a:off x="3903252" y="3151118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52 %</a:t>
                </a:r>
              </a:p>
            </p:txBody>
          </p:sp>
        </p:grpSp>
        <p:cxnSp>
          <p:nvCxnSpPr>
            <p:cNvPr id="14" name="Gerade Verbindung mit Pfeil 13">
              <a:extLst>
                <a:ext uri="{FF2B5EF4-FFF2-40B4-BE49-F238E27FC236}">
                  <a16:creationId xmlns:a16="http://schemas.microsoft.com/office/drawing/2014/main" id="{7835482B-B6EE-435F-AC30-8BF906E986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74723" y="3005383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>
              <a:extLst>
                <a:ext uri="{FF2B5EF4-FFF2-40B4-BE49-F238E27FC236}">
                  <a16:creationId xmlns:a16="http://schemas.microsoft.com/office/drawing/2014/main" id="{C1495AE6-C6F3-49ED-BA5F-B14C43837A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8246" y="4036285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BC8719CF-EB76-4FF3-96E4-9F7DA3BA729F}"/>
                </a:ext>
              </a:extLst>
            </p:cNvPr>
            <p:cNvSpPr txBox="1"/>
            <p:nvPr/>
          </p:nvSpPr>
          <p:spPr>
            <a:xfrm>
              <a:off x="5232751" y="2646956"/>
              <a:ext cx="922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+/- 0 %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1ADD9B6D-C9EC-4DD1-8936-541F48CF1513}"/>
                </a:ext>
              </a:extLst>
            </p:cNvPr>
            <p:cNvSpPr txBox="1"/>
            <p:nvPr/>
          </p:nvSpPr>
          <p:spPr>
            <a:xfrm>
              <a:off x="5232751" y="366466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+ 9 %</a:t>
              </a:r>
            </a:p>
          </p:txBody>
        </p:sp>
        <p:sp>
          <p:nvSpPr>
            <p:cNvPr id="27" name="Rechteck: abgerundete Ecken 5">
              <a:extLst>
                <a:ext uri="{FF2B5EF4-FFF2-40B4-BE49-F238E27FC236}">
                  <a16:creationId xmlns:a16="http://schemas.microsoft.com/office/drawing/2014/main" id="{58663921-009B-4BCE-8588-41CFCF3AFCF0}"/>
                </a:ext>
              </a:extLst>
            </p:cNvPr>
            <p:cNvSpPr/>
            <p:nvPr/>
          </p:nvSpPr>
          <p:spPr>
            <a:xfrm>
              <a:off x="539994" y="2523821"/>
              <a:ext cx="2871377" cy="848205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8" name="Grafik 27" descr="Büroarbeiter">
              <a:extLst>
                <a:ext uri="{FF2B5EF4-FFF2-40B4-BE49-F238E27FC236}">
                  <a16:creationId xmlns:a16="http://schemas.microsoft.com/office/drawing/2014/main" id="{00A82C43-4D79-4607-8046-4B09117BB3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02586" y="2480954"/>
              <a:ext cx="914400" cy="914400"/>
            </a:xfrm>
            <a:prstGeom prst="rect">
              <a:avLst/>
            </a:prstGeom>
          </p:spPr>
        </p:pic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6FDC071B-DFAB-459B-8B3D-176D82A26900}"/>
                </a:ext>
              </a:extLst>
            </p:cNvPr>
            <p:cNvSpPr txBox="1"/>
            <p:nvPr/>
          </p:nvSpPr>
          <p:spPr>
            <a:xfrm>
              <a:off x="1525275" y="2524262"/>
              <a:ext cx="173637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 </a:t>
              </a:r>
            </a:p>
            <a:p>
              <a:r>
                <a:rPr lang="de-DE" dirty="0"/>
                <a:t>Führungskräfte</a:t>
              </a:r>
            </a:p>
          </p:txBody>
        </p:sp>
        <p:sp>
          <p:nvSpPr>
            <p:cNvPr id="34" name="Rechteck: abgerundete Ecken 15">
              <a:extLst>
                <a:ext uri="{FF2B5EF4-FFF2-40B4-BE49-F238E27FC236}">
                  <a16:creationId xmlns:a16="http://schemas.microsoft.com/office/drawing/2014/main" id="{32F67412-1025-4DA5-A3AD-B6FB13C93DD9}"/>
                </a:ext>
              </a:extLst>
            </p:cNvPr>
            <p:cNvSpPr/>
            <p:nvPr/>
          </p:nvSpPr>
          <p:spPr>
            <a:xfrm>
              <a:off x="554544" y="3549218"/>
              <a:ext cx="2890324" cy="863966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A3B7C19C-93A0-490D-AF12-680A87AF2166}"/>
                </a:ext>
              </a:extLst>
            </p:cNvPr>
            <p:cNvSpPr txBox="1"/>
            <p:nvPr/>
          </p:nvSpPr>
          <p:spPr>
            <a:xfrm>
              <a:off x="1577595" y="3629875"/>
              <a:ext cx="1833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ohne Führungs-verantwortung</a:t>
              </a:r>
            </a:p>
          </p:txBody>
        </p:sp>
        <p:pic>
          <p:nvPicPr>
            <p:cNvPr id="36" name="Grafik 35" descr="Männliches Profil">
              <a:extLst>
                <a:ext uri="{FF2B5EF4-FFF2-40B4-BE49-F238E27FC236}">
                  <a16:creationId xmlns:a16="http://schemas.microsoft.com/office/drawing/2014/main" id="{CD5ABBA3-5F17-4659-ABF9-D93020A107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10580" y="3525890"/>
              <a:ext cx="997014" cy="914400"/>
            </a:xfrm>
            <a:prstGeom prst="rect">
              <a:avLst/>
            </a:prstGeom>
          </p:spPr>
        </p:pic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D36E67A2-48B2-44AE-BE98-A3238A4F5872}"/>
                </a:ext>
              </a:extLst>
            </p:cNvPr>
            <p:cNvGrpSpPr/>
            <p:nvPr/>
          </p:nvGrpSpPr>
          <p:grpSpPr>
            <a:xfrm>
              <a:off x="6861937" y="2664307"/>
              <a:ext cx="710451" cy="856143"/>
              <a:chOff x="6897721" y="2664307"/>
              <a:chExt cx="710451" cy="856143"/>
            </a:xfrm>
          </p:grpSpPr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69926419-CE79-49DD-973D-6AA2368FAAA9}"/>
                  </a:ext>
                </a:extLst>
              </p:cNvPr>
              <p:cNvSpPr txBox="1"/>
              <p:nvPr/>
            </p:nvSpPr>
            <p:spPr>
              <a:xfrm>
                <a:off x="6897721" y="3151118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52 %</a:t>
                </a:r>
              </a:p>
            </p:txBody>
          </p:sp>
          <p:pic>
            <p:nvPicPr>
              <p:cNvPr id="26" name="Grafik 25" descr="Pulsierendes Herz">
                <a:extLst>
                  <a:ext uri="{FF2B5EF4-FFF2-40B4-BE49-F238E27FC236}">
                    <a16:creationId xmlns:a16="http://schemas.microsoft.com/office/drawing/2014/main" id="{B5710567-C757-4AC7-AA37-45329044A3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946830" y="2664307"/>
                <a:ext cx="612233" cy="612233"/>
              </a:xfrm>
              <a:prstGeom prst="rect">
                <a:avLst/>
              </a:prstGeom>
            </p:spPr>
          </p:pic>
        </p:grp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8F1D92E2-8C6C-4CB5-ACA1-D66C5D2D207C}"/>
                </a:ext>
              </a:extLst>
            </p:cNvPr>
            <p:cNvSpPr txBox="1"/>
            <p:nvPr/>
          </p:nvSpPr>
          <p:spPr>
            <a:xfrm>
              <a:off x="3899373" y="413764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40 %</a:t>
              </a:r>
            </a:p>
          </p:txBody>
        </p:sp>
        <p:pic>
          <p:nvPicPr>
            <p:cNvPr id="37" name="Grafik 36" descr="Pulsierendes Herz">
              <a:extLst>
                <a:ext uri="{FF2B5EF4-FFF2-40B4-BE49-F238E27FC236}">
                  <a16:creationId xmlns:a16="http://schemas.microsoft.com/office/drawing/2014/main" id="{B2531F44-7E1B-495A-8B67-35E89044BF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980278" y="3715523"/>
              <a:ext cx="457200" cy="457200"/>
            </a:xfrm>
            <a:prstGeom prst="rect">
              <a:avLst/>
            </a:prstGeom>
          </p:spPr>
        </p:pic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50E283B6-7DF1-4718-9B73-592DEC33451B}"/>
                </a:ext>
              </a:extLst>
            </p:cNvPr>
            <p:cNvGrpSpPr/>
            <p:nvPr/>
          </p:nvGrpSpPr>
          <p:grpSpPr>
            <a:xfrm>
              <a:off x="6861937" y="3680859"/>
              <a:ext cx="710451" cy="826113"/>
              <a:chOff x="6911059" y="3680859"/>
              <a:chExt cx="710451" cy="826113"/>
            </a:xfrm>
          </p:grpSpPr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8B11B3CF-C7F7-453A-B37B-C0EF56673952}"/>
                  </a:ext>
                </a:extLst>
              </p:cNvPr>
              <p:cNvSpPr txBox="1"/>
              <p:nvPr/>
            </p:nvSpPr>
            <p:spPr>
              <a:xfrm>
                <a:off x="6911059" y="413764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49 %</a:t>
                </a:r>
              </a:p>
            </p:txBody>
          </p:sp>
          <p:pic>
            <p:nvPicPr>
              <p:cNvPr id="38" name="Grafik 37" descr="Pulsierendes Herz">
                <a:extLst>
                  <a:ext uri="{FF2B5EF4-FFF2-40B4-BE49-F238E27FC236}">
                    <a16:creationId xmlns:a16="http://schemas.microsoft.com/office/drawing/2014/main" id="{2DE315EF-9BFE-4F89-87E6-B2FFF6005F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969104" y="3680859"/>
                <a:ext cx="576072" cy="576072"/>
              </a:xfrm>
              <a:prstGeom prst="rect">
                <a:avLst/>
              </a:prstGeom>
            </p:spPr>
          </p:pic>
        </p:grp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68D19A2B-C457-4194-9C10-5D2F29E1D2FB}"/>
                </a:ext>
              </a:extLst>
            </p:cNvPr>
            <p:cNvSpPr txBox="1"/>
            <p:nvPr/>
          </p:nvSpPr>
          <p:spPr>
            <a:xfrm>
              <a:off x="6859204" y="2203955"/>
              <a:ext cx="6976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2021</a:t>
              </a:r>
            </a:p>
            <a:p>
              <a:pPr algn="ctr"/>
              <a:r>
                <a:rPr lang="de-DE" sz="1200" b="1" dirty="0">
                  <a:solidFill>
                    <a:srgbClr val="A60009"/>
                  </a:solidFill>
                </a:rPr>
                <a:t>mobil</a:t>
              </a: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FA2D2A90-4BEF-4764-AC5C-BB62FA3B8D7A}"/>
              </a:ext>
            </a:extLst>
          </p:cNvPr>
          <p:cNvSpPr txBox="1"/>
          <p:nvPr/>
        </p:nvSpPr>
        <p:spPr>
          <a:xfrm>
            <a:off x="7763740" y="226481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Anteil der Antwort „trifft zu“</a:t>
            </a:r>
          </a:p>
        </p:txBody>
      </p:sp>
    </p:spTree>
    <p:extLst>
      <p:ext uri="{BB962C8B-B14F-4D97-AF65-F5344CB8AC3E}">
        <p14:creationId xmlns:p14="http://schemas.microsoft.com/office/powerpoint/2010/main" val="2428619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9171FE-190E-43F3-AF51-07EDB438F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Fazit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CFAA1A-843B-4F79-9893-34ED40DF7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0" y="1881409"/>
            <a:ext cx="8229600" cy="217460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dirty="0"/>
              <a:t>Führung erfährt ein neues Rollenverständnis und muss vieles an der bisherigen Praxis ändern: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dirty="0"/>
              <a:t>Rollenverständnis stärker im Sinne von Coaching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de-DE" dirty="0"/>
              <a:t>Zielvereinbarungen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de-DE" dirty="0"/>
              <a:t>Belastungen, Ressourcen, Stärken und Schwächen des eigenen Teams kennen und einsetzen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de-DE" dirty="0"/>
              <a:t>Kompetenzen passgenau weiterentwickeln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de-DE" dirty="0"/>
              <a:t>Vorbildfunktion</a:t>
            </a:r>
          </a:p>
          <a:p>
            <a:pPr marL="285750" indent="-285750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Verlust von Privilegien und Statussymbolen 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1710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5"/>
          <p:cNvSpPr>
            <a:spLocks noGrp="1"/>
          </p:cNvSpPr>
          <p:nvPr>
            <p:ph type="title"/>
          </p:nvPr>
        </p:nvSpPr>
        <p:spPr>
          <a:xfrm>
            <a:off x="457200" y="613378"/>
            <a:ext cx="6111680" cy="647021"/>
          </a:xfrm>
        </p:spPr>
        <p:txBody>
          <a:bodyPr>
            <a:normAutofit/>
          </a:bodyPr>
          <a:lstStyle/>
          <a:p>
            <a:r>
              <a:rPr lang="de-DE" dirty="0"/>
              <a:t>weiter zu…</a:t>
            </a:r>
            <a:endParaRPr lang="de-DE" i="1" dirty="0"/>
          </a:p>
        </p:txBody>
      </p:sp>
      <p:grpSp>
        <p:nvGrpSpPr>
          <p:cNvPr id="69" name="Gruppieren 68" descr="Mobile Arbeit &amp; Homeoffice"/>
          <p:cNvGrpSpPr/>
          <p:nvPr/>
        </p:nvGrpSpPr>
        <p:grpSpPr>
          <a:xfrm>
            <a:off x="567482" y="1660902"/>
            <a:ext cx="1875600" cy="900000"/>
            <a:chOff x="3233849" y="1725126"/>
            <a:chExt cx="2218420" cy="900000"/>
          </a:xfrm>
        </p:grpSpPr>
        <p:sp>
          <p:nvSpPr>
            <p:cNvPr id="70" name="Rechteck: abgerundete Ecken 6">
              <a:extLst>
                <a:ext uri="{FF2B5EF4-FFF2-40B4-BE49-F238E27FC236}">
                  <a16:creationId xmlns:a16="http://schemas.microsoft.com/office/drawing/2014/main" id="{D9A3E8C6-1288-4DE7-8B4E-14FA661C55B6}"/>
                </a:ext>
              </a:extLst>
            </p:cNvPr>
            <p:cNvSpPr/>
            <p:nvPr/>
          </p:nvSpPr>
          <p:spPr>
            <a:xfrm>
              <a:off x="3233849" y="1728632"/>
              <a:ext cx="2218420" cy="888691"/>
            </a:xfrm>
            <a:prstGeom prst="roundRect">
              <a:avLst>
                <a:gd name="adj" fmla="val 10099"/>
              </a:avLst>
            </a:prstGeom>
            <a:solidFill>
              <a:schemeClr val="bg1"/>
            </a:solidFill>
            <a:ln w="3810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63525"/>
              <a:r>
                <a:rPr lang="de-DE" sz="1600" b="1" dirty="0">
                  <a:solidFill>
                    <a:schemeClr val="accent1"/>
                  </a:solidFill>
                  <a:hlinkClick r:id="rId3" tooltip="Zur Arbeitshilfe &quot;Mobile Arbeit und Homeoffice&quot; auf der iga.Website"/>
                </a:rPr>
                <a:t>Mobile Arbeit &amp; Homeoffice</a:t>
              </a:r>
              <a:endParaRPr lang="de-DE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72" name="Rechteck: abgerundete Ecken 23">
              <a:extLst>
                <a:ext uri="{FF2B5EF4-FFF2-40B4-BE49-F238E27FC236}">
                  <a16:creationId xmlns:a16="http://schemas.microsoft.com/office/drawing/2014/main" id="{99D36B3E-74C0-44A3-B360-8EFB78117D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49420" y="1725126"/>
              <a:ext cx="256272" cy="900000"/>
            </a:xfrm>
            <a:prstGeom prst="roundRect">
              <a:avLst>
                <a:gd name="adj" fmla="val 15203"/>
              </a:avLst>
            </a:prstGeom>
            <a:solidFill>
              <a:srgbClr val="A6000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5" name="Gruppieren 64" descr="Ressourcen &amp; Belastungen"/>
          <p:cNvGrpSpPr/>
          <p:nvPr/>
        </p:nvGrpSpPr>
        <p:grpSpPr>
          <a:xfrm>
            <a:off x="2628680" y="1660902"/>
            <a:ext cx="1873738" cy="900000"/>
            <a:chOff x="543244" y="2953066"/>
            <a:chExt cx="2095812" cy="900000"/>
          </a:xfrm>
        </p:grpSpPr>
        <p:sp>
          <p:nvSpPr>
            <p:cNvPr id="66" name="Rechteck: abgerundete Ecken 5">
              <a:extLst>
                <a:ext uri="{FF2B5EF4-FFF2-40B4-BE49-F238E27FC236}">
                  <a16:creationId xmlns:a16="http://schemas.microsoft.com/office/drawing/2014/main" id="{F0FE82F3-D87B-4273-B9AC-792EECD8BE48}"/>
                </a:ext>
              </a:extLst>
            </p:cNvPr>
            <p:cNvSpPr/>
            <p:nvPr/>
          </p:nvSpPr>
          <p:spPr>
            <a:xfrm>
              <a:off x="543244" y="2960869"/>
              <a:ext cx="2095812" cy="888691"/>
            </a:xfrm>
            <a:prstGeom prst="roundRect">
              <a:avLst>
                <a:gd name="adj" fmla="val 10099"/>
              </a:avLst>
            </a:prstGeom>
            <a:solidFill>
              <a:schemeClr val="bg1"/>
            </a:solidFill>
            <a:ln w="3810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63525"/>
              <a:r>
                <a:rPr lang="de-DE" sz="1600" b="1" dirty="0">
                  <a:solidFill>
                    <a:schemeClr val="accent1"/>
                  </a:solidFill>
                  <a:hlinkClick r:id="rId4" tooltip="Zur Arbeitshilfe &quot;Ressourcen und Belastungen&quot; auf der iga.Website"/>
                </a:rPr>
                <a:t>Ressourcen &amp; Belastungen</a:t>
              </a:r>
              <a:endParaRPr lang="de-DE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68" name="Rechteck: abgerundete Ecken 20">
              <a:extLst>
                <a:ext uri="{FF2B5EF4-FFF2-40B4-BE49-F238E27FC236}">
                  <a16:creationId xmlns:a16="http://schemas.microsoft.com/office/drawing/2014/main" id="{144AB0B0-623F-4D80-ACBE-32474E942C01}"/>
                </a:ext>
              </a:extLst>
            </p:cNvPr>
            <p:cNvSpPr/>
            <p:nvPr/>
          </p:nvSpPr>
          <p:spPr>
            <a:xfrm>
              <a:off x="569894" y="2953066"/>
              <a:ext cx="241600" cy="900000"/>
            </a:xfrm>
            <a:prstGeom prst="roundRect">
              <a:avLst>
                <a:gd name="adj" fmla="val 15560"/>
              </a:avLst>
            </a:prstGeom>
            <a:solidFill>
              <a:srgbClr val="A6000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>
                <a:solidFill>
                  <a:schemeClr val="accent1"/>
                </a:solidFill>
              </a:endParaRPr>
            </a:p>
          </p:txBody>
        </p:sp>
      </p:grpSp>
      <p:grpSp>
        <p:nvGrpSpPr>
          <p:cNvPr id="61" name="Gruppieren 60" descr="Digital Leadership"/>
          <p:cNvGrpSpPr/>
          <p:nvPr/>
        </p:nvGrpSpPr>
        <p:grpSpPr>
          <a:xfrm>
            <a:off x="4688016" y="1660248"/>
            <a:ext cx="1875600" cy="901309"/>
            <a:chOff x="3138338" y="2687901"/>
            <a:chExt cx="2181444" cy="901309"/>
          </a:xfrm>
        </p:grpSpPr>
        <p:sp>
          <p:nvSpPr>
            <p:cNvPr id="62" name="Rechteck: abgerundete Ecken 7">
              <a:extLst>
                <a:ext uri="{FF2B5EF4-FFF2-40B4-BE49-F238E27FC236}">
                  <a16:creationId xmlns:a16="http://schemas.microsoft.com/office/drawing/2014/main" id="{A270E936-AE7B-45F4-BF15-9C0A6C812BEA}"/>
                </a:ext>
              </a:extLst>
            </p:cNvPr>
            <p:cNvSpPr/>
            <p:nvPr/>
          </p:nvSpPr>
          <p:spPr>
            <a:xfrm>
              <a:off x="3138338" y="2700519"/>
              <a:ext cx="2181444" cy="888691"/>
            </a:xfrm>
            <a:prstGeom prst="roundRect">
              <a:avLst>
                <a:gd name="adj" fmla="val 10099"/>
              </a:avLst>
            </a:prstGeom>
            <a:solidFill>
              <a:schemeClr val="bg1"/>
            </a:solidFill>
            <a:ln w="3810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4625"/>
              <a:r>
                <a:rPr lang="de-DE" sz="1600" b="1" dirty="0">
                  <a:solidFill>
                    <a:schemeClr val="accent1"/>
                  </a:solidFill>
                  <a:hlinkClick r:id="rId5" tooltip="Zur Arbeitshilfe &quot;Sinn und Wertschätzung&quot; auf der iga.Website"/>
                </a:rPr>
                <a:t>Sinn &amp; Wertschätzung</a:t>
              </a:r>
              <a:endParaRPr lang="de-DE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64" name="Rechteck: abgerundete Ecken 17">
              <a:extLst>
                <a:ext uri="{FF2B5EF4-FFF2-40B4-BE49-F238E27FC236}">
                  <a16:creationId xmlns:a16="http://schemas.microsoft.com/office/drawing/2014/main" id="{8FA2C813-5417-4AE3-96EA-2BCD9A1DFEFD}"/>
                </a:ext>
              </a:extLst>
            </p:cNvPr>
            <p:cNvSpPr/>
            <p:nvPr/>
          </p:nvSpPr>
          <p:spPr>
            <a:xfrm>
              <a:off x="3147391" y="2687901"/>
              <a:ext cx="251222" cy="900000"/>
            </a:xfrm>
            <a:prstGeom prst="roundRect">
              <a:avLst>
                <a:gd name="adj" fmla="val 20427"/>
              </a:avLst>
            </a:prstGeom>
            <a:solidFill>
              <a:srgbClr val="A6000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1">
                <a:solidFill>
                  <a:schemeClr val="accent1"/>
                </a:solidFill>
              </a:endParaRPr>
            </a:p>
          </p:txBody>
        </p:sp>
      </p:grpSp>
      <p:sp>
        <p:nvSpPr>
          <p:cNvPr id="24" name="Rechteck: abgerundete Ecken 3">
            <a:extLst>
              <a:ext uri="{FF2B5EF4-FFF2-40B4-BE49-F238E27FC236}">
                <a16:creationId xmlns:a16="http://schemas.microsoft.com/office/drawing/2014/main" id="{A8C6B4C8-E0BB-4326-8249-9591C035806E}"/>
              </a:ext>
            </a:extLst>
          </p:cNvPr>
          <p:cNvSpPr/>
          <p:nvPr/>
        </p:nvSpPr>
        <p:spPr>
          <a:xfrm>
            <a:off x="6749213" y="1666557"/>
            <a:ext cx="1875600" cy="888691"/>
          </a:xfrm>
          <a:prstGeom prst="roundRect">
            <a:avLst>
              <a:gd name="adj" fmla="val 10099"/>
            </a:avLst>
          </a:prstGeom>
          <a:solidFill>
            <a:schemeClr val="bg1">
              <a:lumMod val="85000"/>
            </a:schemeClr>
          </a:solidFill>
          <a:ln w="38100"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/>
            <a:r>
              <a:rPr lang="de-DE" sz="1600" b="1" dirty="0">
                <a:solidFill>
                  <a:schemeClr val="accent1"/>
                </a:solidFill>
                <a:hlinkClick r:id="rId6" tooltip="Zu den Informationen zur Methodik der Befragung auf der iga.Website"/>
              </a:rPr>
              <a:t>Befragung &amp; Methodik</a:t>
            </a:r>
            <a:endParaRPr lang="de-DE" sz="1600" b="1" dirty="0">
              <a:solidFill>
                <a:schemeClr val="accent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57200" y="2775364"/>
            <a:ext cx="766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b="1" dirty="0">
                <a:hlinkClick r:id="rId7"/>
              </a:rPr>
              <a:t>https://www.iga-info.de/veroeffentlichungen/</a:t>
            </a:r>
            <a:endParaRPr lang="de-DE" b="1" dirty="0"/>
          </a:p>
        </p:txBody>
      </p:sp>
      <p:sp>
        <p:nvSpPr>
          <p:cNvPr id="53" name="Legende mit Linie 1 (Akzentuierungsbalken) 52"/>
          <p:cNvSpPr/>
          <p:nvPr/>
        </p:nvSpPr>
        <p:spPr>
          <a:xfrm>
            <a:off x="2207815" y="3340291"/>
            <a:ext cx="2182305" cy="436738"/>
          </a:xfrm>
          <a:prstGeom prst="accentCallout1">
            <a:avLst>
              <a:gd name="adj1" fmla="val 18750"/>
              <a:gd name="adj2" fmla="val -8333"/>
              <a:gd name="adj3" fmla="val -42117"/>
              <a:gd name="adj4" fmla="val -4940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Thema „New Work“</a:t>
            </a:r>
          </a:p>
        </p:txBody>
      </p:sp>
      <p:sp>
        <p:nvSpPr>
          <p:cNvPr id="54" name="Legende mit Linie 1 (Akzentuierungsbalken) 53"/>
          <p:cNvSpPr/>
          <p:nvPr/>
        </p:nvSpPr>
        <p:spPr>
          <a:xfrm>
            <a:off x="3298967" y="3984352"/>
            <a:ext cx="2483735" cy="410935"/>
          </a:xfrm>
          <a:prstGeom prst="accentCallout1">
            <a:avLst>
              <a:gd name="adj1" fmla="val 18750"/>
              <a:gd name="adj2" fmla="val -8333"/>
              <a:gd name="adj3" fmla="val -25000"/>
              <a:gd name="adj4" fmla="val -4465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Format „Arbeitshilfen“</a:t>
            </a:r>
          </a:p>
        </p:txBody>
      </p:sp>
      <p:sp>
        <p:nvSpPr>
          <p:cNvPr id="18" name="Rechteck: abgerundete Ecken 3">
            <a:extLst>
              <a:ext uri="{FF2B5EF4-FFF2-40B4-BE49-F238E27FC236}">
                <a16:creationId xmlns:a16="http://schemas.microsoft.com/office/drawing/2014/main" id="{B1126DBE-CAE1-41B9-90CF-4D971D63A2F8}"/>
              </a:ext>
            </a:extLst>
          </p:cNvPr>
          <p:cNvSpPr/>
          <p:nvPr/>
        </p:nvSpPr>
        <p:spPr>
          <a:xfrm>
            <a:off x="6749213" y="2765521"/>
            <a:ext cx="1875600" cy="888691"/>
          </a:xfrm>
          <a:prstGeom prst="roundRect">
            <a:avLst>
              <a:gd name="adj" fmla="val 10099"/>
            </a:avLst>
          </a:prstGeom>
          <a:solidFill>
            <a:schemeClr val="bg1">
              <a:lumMod val="85000"/>
            </a:schemeClr>
          </a:solidFill>
          <a:ln w="38100"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/>
            <a:r>
              <a:rPr lang="de-DE" sz="1600" b="1" dirty="0" err="1">
                <a:solidFill>
                  <a:schemeClr val="accent1"/>
                </a:solidFill>
                <a:hlinkClick r:id="rId8" tooltip="Zum iga.Barometer 2019 auf der iga.Website"/>
              </a:rPr>
              <a:t>iga.Barometer</a:t>
            </a:r>
            <a:r>
              <a:rPr lang="de-DE" sz="1600" b="1" dirty="0">
                <a:solidFill>
                  <a:schemeClr val="accent1"/>
                </a:solidFill>
                <a:hlinkClick r:id="rId8" tooltip="Zum iga.Barometer 2019 auf der iga.Website"/>
              </a:rPr>
              <a:t> 2019</a:t>
            </a:r>
            <a:endParaRPr lang="de-DE" sz="1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964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Virtuelle Zusammenarbeit – </a:t>
            </a:r>
            <a:br>
              <a:rPr lang="de-DE" dirty="0"/>
            </a:br>
            <a:r>
              <a:rPr lang="de-DE" dirty="0"/>
              <a:t>Chancen und Risiken 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A882D4B1-CDEA-4136-9152-98100C148B09}"/>
              </a:ext>
            </a:extLst>
          </p:cNvPr>
          <p:cNvSpPr/>
          <p:nvPr/>
        </p:nvSpPr>
        <p:spPr>
          <a:xfrm>
            <a:off x="458952" y="1759902"/>
            <a:ext cx="3536976" cy="566057"/>
          </a:xfrm>
          <a:prstGeom prst="roundRect">
            <a:avLst>
              <a:gd name="adj" fmla="val 6410"/>
            </a:avLst>
          </a:prstGeom>
          <a:solidFill>
            <a:schemeClr val="bg1"/>
          </a:solidFill>
          <a:ln>
            <a:solidFill>
              <a:srgbClr val="A8A8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Chancen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7EBC5CA1-8E5D-45B4-A6D4-ADB000902952}"/>
              </a:ext>
            </a:extLst>
          </p:cNvPr>
          <p:cNvSpPr/>
          <p:nvPr/>
        </p:nvSpPr>
        <p:spPr>
          <a:xfrm>
            <a:off x="458952" y="2420813"/>
            <a:ext cx="3536976" cy="566057"/>
          </a:xfrm>
          <a:prstGeom prst="roundRect">
            <a:avLst>
              <a:gd name="adj" fmla="val 6410"/>
            </a:avLst>
          </a:prstGeom>
          <a:solidFill>
            <a:srgbClr val="A8A81E"/>
          </a:solidFill>
          <a:ln>
            <a:solidFill>
              <a:srgbClr val="A8A8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ysClr val="windowText" lastClr="000000"/>
                </a:solidFill>
              </a:rPr>
              <a:t>Gewinn an Flexibilität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BF2D543F-9E7A-4F0C-976F-C4DB92962ED3}"/>
              </a:ext>
            </a:extLst>
          </p:cNvPr>
          <p:cNvSpPr/>
          <p:nvPr/>
        </p:nvSpPr>
        <p:spPr>
          <a:xfrm>
            <a:off x="458952" y="3081724"/>
            <a:ext cx="3536976" cy="566057"/>
          </a:xfrm>
          <a:prstGeom prst="roundRect">
            <a:avLst>
              <a:gd name="adj" fmla="val 6410"/>
            </a:avLst>
          </a:prstGeom>
          <a:solidFill>
            <a:srgbClr val="A8A81E"/>
          </a:solidFill>
          <a:ln>
            <a:solidFill>
              <a:srgbClr val="A8A8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ysClr val="windowText" lastClr="000000"/>
                </a:solidFill>
              </a:rPr>
              <a:t>Gewinn an Autonomie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B1F0831F-42C6-4773-A840-1FE0987A6C73}"/>
              </a:ext>
            </a:extLst>
          </p:cNvPr>
          <p:cNvSpPr/>
          <p:nvPr/>
        </p:nvSpPr>
        <p:spPr>
          <a:xfrm>
            <a:off x="458952" y="3742636"/>
            <a:ext cx="3536976" cy="566057"/>
          </a:xfrm>
          <a:prstGeom prst="roundRect">
            <a:avLst>
              <a:gd name="adj" fmla="val 6410"/>
            </a:avLst>
          </a:prstGeom>
          <a:solidFill>
            <a:srgbClr val="A8A81E"/>
          </a:solidFill>
          <a:ln>
            <a:solidFill>
              <a:srgbClr val="A8A8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ysClr val="windowText" lastClr="000000"/>
                </a:solidFill>
              </a:rPr>
              <a:t>Vereinbarkeit Beruf/Familie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7A6374F6-C8D7-43B1-A0FA-9D9E750DBF86}"/>
              </a:ext>
            </a:extLst>
          </p:cNvPr>
          <p:cNvSpPr/>
          <p:nvPr/>
        </p:nvSpPr>
        <p:spPr>
          <a:xfrm>
            <a:off x="4104051" y="1759902"/>
            <a:ext cx="3536977" cy="566057"/>
          </a:xfrm>
          <a:prstGeom prst="roundRect">
            <a:avLst>
              <a:gd name="adj" fmla="val 6410"/>
            </a:avLst>
          </a:prstGeom>
          <a:solidFill>
            <a:schemeClr val="bg1"/>
          </a:solidFill>
          <a:ln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rgbClr val="A60009"/>
                </a:solidFill>
              </a:rPr>
              <a:t>Risiken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2709D6C9-FD35-4FB8-A961-3938A36F2E39}"/>
              </a:ext>
            </a:extLst>
          </p:cNvPr>
          <p:cNvSpPr/>
          <p:nvPr/>
        </p:nvSpPr>
        <p:spPr>
          <a:xfrm>
            <a:off x="4111182" y="2417619"/>
            <a:ext cx="3536977" cy="566057"/>
          </a:xfrm>
          <a:prstGeom prst="roundRect">
            <a:avLst>
              <a:gd name="adj" fmla="val 6410"/>
            </a:avLst>
          </a:prstGeom>
          <a:solidFill>
            <a:srgbClr val="A60009"/>
          </a:solidFill>
          <a:ln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Weniger Unterstützung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A91DBC03-E27D-4D85-BF0F-1B9DB7F49079}"/>
              </a:ext>
            </a:extLst>
          </p:cNvPr>
          <p:cNvSpPr/>
          <p:nvPr/>
        </p:nvSpPr>
        <p:spPr>
          <a:xfrm>
            <a:off x="4111182" y="3075336"/>
            <a:ext cx="3536977" cy="566057"/>
          </a:xfrm>
          <a:prstGeom prst="roundRect">
            <a:avLst>
              <a:gd name="adj" fmla="val 6410"/>
            </a:avLst>
          </a:prstGeom>
          <a:solidFill>
            <a:srgbClr val="A60009"/>
          </a:solidFill>
          <a:ln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bg1"/>
                </a:solidFill>
              </a:rPr>
              <a:t>Soziale Isolation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3C57DD1E-A009-487C-BC8F-35CF62546B35}"/>
              </a:ext>
            </a:extLst>
          </p:cNvPr>
          <p:cNvSpPr/>
          <p:nvPr/>
        </p:nvSpPr>
        <p:spPr>
          <a:xfrm>
            <a:off x="4111182" y="3733052"/>
            <a:ext cx="3529846" cy="566057"/>
          </a:xfrm>
          <a:prstGeom prst="roundRect">
            <a:avLst>
              <a:gd name="adj" fmla="val 6410"/>
            </a:avLst>
          </a:prstGeom>
          <a:solidFill>
            <a:srgbClr val="A60009"/>
          </a:solidFill>
          <a:ln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bg1"/>
                </a:solidFill>
              </a:rPr>
              <a:t>Entgrenzung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3209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4F60CF4-47F1-4E8A-926F-BC13F20045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Führen auf Distanz – Kommunikation und Vertrauen</a:t>
            </a:r>
          </a:p>
        </p:txBody>
      </p:sp>
    </p:spTree>
    <p:extLst>
      <p:ext uri="{BB962C8B-B14F-4D97-AF65-F5344CB8AC3E}">
        <p14:creationId xmlns:p14="http://schemas.microsoft.com/office/powerpoint/2010/main" val="117192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6A7AD8-40B2-46CC-911C-8BFD5077A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Mehr Vertrauen – weniger Kontrolle</a:t>
            </a:r>
          </a:p>
        </p:txBody>
      </p:sp>
      <p:grpSp>
        <p:nvGrpSpPr>
          <p:cNvPr id="71" name="Gruppieren 70" descr="Abbildung:&#10;„Zu meinem direkten Vorgesetzten besteht ein gutes Vertrauensverhältnis&quot;. Nur mobil arbeitende Beschäftigte ohne Führungsverantwortung (n = 519): &quot;voll und ganz&quot; = 49,5%, &quot;teilweise&quot; = 37%, &quot;trifft nicht zu&quot; = 13,5%. ">
            <a:extLst>
              <a:ext uri="{FF2B5EF4-FFF2-40B4-BE49-F238E27FC236}">
                <a16:creationId xmlns:a16="http://schemas.microsoft.com/office/drawing/2014/main" id="{9DEBBE81-2573-4ECD-88CB-D5846E5F497A}"/>
              </a:ext>
            </a:extLst>
          </p:cNvPr>
          <p:cNvGrpSpPr/>
          <p:nvPr/>
        </p:nvGrpSpPr>
        <p:grpSpPr>
          <a:xfrm>
            <a:off x="463586" y="1840037"/>
            <a:ext cx="3518829" cy="3600000"/>
            <a:chOff x="463586" y="1840037"/>
            <a:chExt cx="3518829" cy="3600000"/>
          </a:xfrm>
        </p:grpSpPr>
        <p:sp>
          <p:nvSpPr>
            <p:cNvPr id="7" name="Sehne 6">
              <a:extLst>
                <a:ext uri="{FF2B5EF4-FFF2-40B4-BE49-F238E27FC236}">
                  <a16:creationId xmlns:a16="http://schemas.microsoft.com/office/drawing/2014/main" id="{9D3BF9A6-6726-425D-9026-27AF47CDBFB2}"/>
                </a:ext>
              </a:extLst>
            </p:cNvPr>
            <p:cNvSpPr>
              <a:spLocks noChangeAspect="1"/>
            </p:cNvSpPr>
            <p:nvPr/>
          </p:nvSpPr>
          <p:spPr>
            <a:xfrm rot="6749916">
              <a:off x="423001" y="1880622"/>
              <a:ext cx="3600000" cy="3518829"/>
            </a:xfrm>
            <a:prstGeom prst="chord">
              <a:avLst>
                <a:gd name="adj1" fmla="val 2780917"/>
                <a:gd name="adj2" fmla="val 16117085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58" name="Gruppieren 57">
              <a:extLst>
                <a:ext uri="{FF2B5EF4-FFF2-40B4-BE49-F238E27FC236}">
                  <a16:creationId xmlns:a16="http://schemas.microsoft.com/office/drawing/2014/main" id="{489C1636-201A-4225-863B-FC2F503B172D}"/>
                </a:ext>
              </a:extLst>
            </p:cNvPr>
            <p:cNvGrpSpPr/>
            <p:nvPr/>
          </p:nvGrpSpPr>
          <p:grpSpPr>
            <a:xfrm>
              <a:off x="639031" y="2823163"/>
              <a:ext cx="1262092" cy="1384365"/>
              <a:chOff x="639031" y="2823163"/>
              <a:chExt cx="1262092" cy="1384365"/>
            </a:xfrm>
          </p:grpSpPr>
          <p:grpSp>
            <p:nvGrpSpPr>
              <p:cNvPr id="55" name="Gruppieren 54">
                <a:extLst>
                  <a:ext uri="{FF2B5EF4-FFF2-40B4-BE49-F238E27FC236}">
                    <a16:creationId xmlns:a16="http://schemas.microsoft.com/office/drawing/2014/main" id="{68CE9B87-F809-418B-8EE9-F05BDA0FDE9E}"/>
                  </a:ext>
                </a:extLst>
              </p:cNvPr>
              <p:cNvGrpSpPr/>
              <p:nvPr/>
            </p:nvGrpSpPr>
            <p:grpSpPr>
              <a:xfrm>
                <a:off x="639031" y="2823163"/>
                <a:ext cx="1262092" cy="1262092"/>
                <a:chOff x="639031" y="2823163"/>
                <a:chExt cx="1262092" cy="1262092"/>
              </a:xfrm>
            </p:grpSpPr>
            <p:pic>
              <p:nvPicPr>
                <p:cNvPr id="9" name="Grafik 8" descr="Männliches Profil">
                  <a:extLst>
                    <a:ext uri="{FF2B5EF4-FFF2-40B4-BE49-F238E27FC236}">
                      <a16:creationId xmlns:a16="http://schemas.microsoft.com/office/drawing/2014/main" id="{B82550C7-93C1-4808-9D75-59596A0EBEA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39031" y="2823163"/>
                  <a:ext cx="1262092" cy="1262092"/>
                </a:xfrm>
                <a:prstGeom prst="rect">
                  <a:avLst/>
                </a:prstGeom>
              </p:spPr>
            </p:pic>
            <p:sp>
              <p:nvSpPr>
                <p:cNvPr id="10" name="Textfeld 9">
                  <a:extLst>
                    <a:ext uri="{FF2B5EF4-FFF2-40B4-BE49-F238E27FC236}">
                      <a16:creationId xmlns:a16="http://schemas.microsoft.com/office/drawing/2014/main" id="{30E57232-D877-4A82-9935-E517F327EF7A}"/>
                    </a:ext>
                  </a:extLst>
                </p:cNvPr>
                <p:cNvSpPr txBox="1"/>
                <p:nvPr/>
              </p:nvSpPr>
              <p:spPr>
                <a:xfrm>
                  <a:off x="851777" y="3576033"/>
                  <a:ext cx="836600" cy="3267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400" b="1" dirty="0"/>
                    <a:t>49,5 %</a:t>
                  </a:r>
                </a:p>
              </p:txBody>
            </p:sp>
          </p:grpSp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130B114C-C41C-4657-BEEA-21A792D85754}"/>
                  </a:ext>
                </a:extLst>
              </p:cNvPr>
              <p:cNvSpPr txBox="1"/>
              <p:nvPr/>
            </p:nvSpPr>
            <p:spPr>
              <a:xfrm>
                <a:off x="678044" y="3930529"/>
                <a:ext cx="118406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b="1" dirty="0">
                    <a:solidFill>
                      <a:schemeClr val="accent5">
                        <a:lumMod val="75000"/>
                      </a:schemeClr>
                    </a:solidFill>
                  </a:rPr>
                  <a:t>voll und ganz</a:t>
                </a:r>
              </a:p>
            </p:txBody>
          </p:sp>
        </p:grpSp>
        <p:grpSp>
          <p:nvGrpSpPr>
            <p:cNvPr id="59" name="Gruppieren 58">
              <a:extLst>
                <a:ext uri="{FF2B5EF4-FFF2-40B4-BE49-F238E27FC236}">
                  <a16:creationId xmlns:a16="http://schemas.microsoft.com/office/drawing/2014/main" id="{349DE4F7-F8F0-4FA8-B958-7B0BBDF66D15}"/>
                </a:ext>
              </a:extLst>
            </p:cNvPr>
            <p:cNvGrpSpPr/>
            <p:nvPr/>
          </p:nvGrpSpPr>
          <p:grpSpPr>
            <a:xfrm>
              <a:off x="1817722" y="2900830"/>
              <a:ext cx="1106757" cy="1323795"/>
              <a:chOff x="1817722" y="2900830"/>
              <a:chExt cx="1106757" cy="1323795"/>
            </a:xfrm>
          </p:grpSpPr>
          <p:grpSp>
            <p:nvGrpSpPr>
              <p:cNvPr id="56" name="Gruppieren 55">
                <a:extLst>
                  <a:ext uri="{FF2B5EF4-FFF2-40B4-BE49-F238E27FC236}">
                    <a16:creationId xmlns:a16="http://schemas.microsoft.com/office/drawing/2014/main" id="{7C3EBD63-F272-449F-8894-27ADDC8A779C}"/>
                  </a:ext>
                </a:extLst>
              </p:cNvPr>
              <p:cNvGrpSpPr/>
              <p:nvPr/>
            </p:nvGrpSpPr>
            <p:grpSpPr>
              <a:xfrm>
                <a:off x="1817722" y="2900830"/>
                <a:ext cx="1106757" cy="1106757"/>
                <a:chOff x="1817722" y="2900830"/>
                <a:chExt cx="1106757" cy="1106757"/>
              </a:xfrm>
            </p:grpSpPr>
            <p:pic>
              <p:nvPicPr>
                <p:cNvPr id="11" name="Grafik 10" descr="Männliches Profil">
                  <a:extLst>
                    <a:ext uri="{FF2B5EF4-FFF2-40B4-BE49-F238E27FC236}">
                      <a16:creationId xmlns:a16="http://schemas.microsoft.com/office/drawing/2014/main" id="{45C23D3D-7784-4E87-978D-174740CBEF6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17722" y="2900830"/>
                  <a:ext cx="1106757" cy="1106757"/>
                </a:xfrm>
                <a:prstGeom prst="rect">
                  <a:avLst/>
                </a:prstGeom>
              </p:spPr>
            </p:pic>
            <p:sp>
              <p:nvSpPr>
                <p:cNvPr id="12" name="Textfeld 11">
                  <a:extLst>
                    <a:ext uri="{FF2B5EF4-FFF2-40B4-BE49-F238E27FC236}">
                      <a16:creationId xmlns:a16="http://schemas.microsoft.com/office/drawing/2014/main" id="{134CE3E6-1109-41B4-9AF1-A5065441962F}"/>
                    </a:ext>
                  </a:extLst>
                </p:cNvPr>
                <p:cNvSpPr txBox="1"/>
                <p:nvPr/>
              </p:nvSpPr>
              <p:spPr>
                <a:xfrm>
                  <a:off x="2012584" y="3546399"/>
                  <a:ext cx="720733" cy="2940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200" b="1" dirty="0"/>
                    <a:t>37,0 %</a:t>
                  </a:r>
                </a:p>
              </p:txBody>
            </p:sp>
          </p:grpSp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DB4B0626-4513-4329-BED5-FFF1D01A4502}"/>
                  </a:ext>
                </a:extLst>
              </p:cNvPr>
              <p:cNvSpPr txBox="1"/>
              <p:nvPr/>
            </p:nvSpPr>
            <p:spPr>
              <a:xfrm>
                <a:off x="1912711" y="3930529"/>
                <a:ext cx="916779" cy="294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b="1" dirty="0">
                    <a:solidFill>
                      <a:srgbClr val="B95C18"/>
                    </a:solidFill>
                  </a:rPr>
                  <a:t>teilweise</a:t>
                </a:r>
              </a:p>
            </p:txBody>
          </p:sp>
        </p:grpSp>
        <p:grpSp>
          <p:nvGrpSpPr>
            <p:cNvPr id="60" name="Gruppieren 59">
              <a:extLst>
                <a:ext uri="{FF2B5EF4-FFF2-40B4-BE49-F238E27FC236}">
                  <a16:creationId xmlns:a16="http://schemas.microsoft.com/office/drawing/2014/main" id="{B068540E-30B6-48F9-ADDE-594D1CB8A579}"/>
                </a:ext>
              </a:extLst>
            </p:cNvPr>
            <p:cNvGrpSpPr/>
            <p:nvPr/>
          </p:nvGrpSpPr>
          <p:grpSpPr>
            <a:xfrm>
              <a:off x="2832597" y="2995544"/>
              <a:ext cx="917329" cy="1229081"/>
              <a:chOff x="2832597" y="2995544"/>
              <a:chExt cx="917329" cy="1229081"/>
            </a:xfrm>
          </p:grpSpPr>
          <p:grpSp>
            <p:nvGrpSpPr>
              <p:cNvPr id="57" name="Gruppieren 56">
                <a:extLst>
                  <a:ext uri="{FF2B5EF4-FFF2-40B4-BE49-F238E27FC236}">
                    <a16:creationId xmlns:a16="http://schemas.microsoft.com/office/drawing/2014/main" id="{BE5FEDE0-2BFE-458A-82AB-F0AE1A7109E6}"/>
                  </a:ext>
                </a:extLst>
              </p:cNvPr>
              <p:cNvGrpSpPr/>
              <p:nvPr/>
            </p:nvGrpSpPr>
            <p:grpSpPr>
              <a:xfrm>
                <a:off x="2832597" y="2995544"/>
                <a:ext cx="917329" cy="917329"/>
                <a:chOff x="2832597" y="2995544"/>
                <a:chExt cx="917329" cy="917329"/>
              </a:xfrm>
            </p:grpSpPr>
            <p:pic>
              <p:nvPicPr>
                <p:cNvPr id="13" name="Grafik 12" descr="Männliches Profil">
                  <a:extLst>
                    <a:ext uri="{FF2B5EF4-FFF2-40B4-BE49-F238E27FC236}">
                      <a16:creationId xmlns:a16="http://schemas.microsoft.com/office/drawing/2014/main" id="{14941AA5-B7A4-44A8-9EE3-04690B8303F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32597" y="2995544"/>
                  <a:ext cx="917329" cy="917329"/>
                </a:xfrm>
                <a:prstGeom prst="rect">
                  <a:avLst/>
                </a:prstGeom>
              </p:spPr>
            </p:pic>
            <p:sp>
              <p:nvSpPr>
                <p:cNvPr id="14" name="Textfeld 13">
                  <a:extLst>
                    <a:ext uri="{FF2B5EF4-FFF2-40B4-BE49-F238E27FC236}">
                      <a16:creationId xmlns:a16="http://schemas.microsoft.com/office/drawing/2014/main" id="{D0C03838-16F7-471C-9C89-1E79FFEC6B9D}"/>
                    </a:ext>
                  </a:extLst>
                </p:cNvPr>
                <p:cNvSpPr txBox="1"/>
                <p:nvPr/>
              </p:nvSpPr>
              <p:spPr>
                <a:xfrm>
                  <a:off x="2952661" y="3524691"/>
                  <a:ext cx="697563" cy="26958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050" b="1" dirty="0">
                      <a:solidFill>
                        <a:schemeClr val="bg1"/>
                      </a:solidFill>
                    </a:rPr>
                    <a:t>13,5 %</a:t>
                  </a:r>
                </a:p>
              </p:txBody>
            </p:sp>
          </p:grpSp>
          <p:sp>
            <p:nvSpPr>
              <p:cNvPr id="46" name="Textfeld 45">
                <a:extLst>
                  <a:ext uri="{FF2B5EF4-FFF2-40B4-BE49-F238E27FC236}">
                    <a16:creationId xmlns:a16="http://schemas.microsoft.com/office/drawing/2014/main" id="{284AB214-515F-4A2A-99D2-75D208D75A65}"/>
                  </a:ext>
                </a:extLst>
              </p:cNvPr>
              <p:cNvSpPr txBox="1"/>
              <p:nvPr/>
            </p:nvSpPr>
            <p:spPr>
              <a:xfrm>
                <a:off x="2872265" y="3734464"/>
                <a:ext cx="837993" cy="490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b="1" dirty="0">
                    <a:solidFill>
                      <a:srgbClr val="8E101C"/>
                    </a:solidFill>
                  </a:rPr>
                  <a:t>trifft nicht zu</a:t>
                </a:r>
              </a:p>
            </p:txBody>
          </p:sp>
        </p:grpSp>
        <p:sp>
          <p:nvSpPr>
            <p:cNvPr id="48" name="Rechteck 47">
              <a:extLst>
                <a:ext uri="{FF2B5EF4-FFF2-40B4-BE49-F238E27FC236}">
                  <a16:creationId xmlns:a16="http://schemas.microsoft.com/office/drawing/2014/main" id="{5200BFEE-D577-444F-A184-05234317B8F8}"/>
                </a:ext>
              </a:extLst>
            </p:cNvPr>
            <p:cNvSpPr/>
            <p:nvPr/>
          </p:nvSpPr>
          <p:spPr>
            <a:xfrm>
              <a:off x="572305" y="2028361"/>
              <a:ext cx="3305941" cy="738664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de-DE" sz="1400" i="1" dirty="0">
                  <a:solidFill>
                    <a:srgbClr val="000000"/>
                  </a:solidFill>
                  <a:cs typeface="Calibri"/>
                </a:rPr>
                <a:t>„Zu meinem </a:t>
              </a:r>
              <a:br>
                <a:rPr lang="de-DE" sz="1400" i="1" dirty="0">
                  <a:solidFill>
                    <a:srgbClr val="000000"/>
                  </a:solidFill>
                  <a:cs typeface="Calibri"/>
                </a:rPr>
              </a:br>
              <a:r>
                <a:rPr lang="de-DE" sz="1400" i="1" dirty="0">
                  <a:solidFill>
                    <a:srgbClr val="000000"/>
                  </a:solidFill>
                  <a:cs typeface="Calibri"/>
                </a:rPr>
                <a:t>direkten Vorgesetzten besteht </a:t>
              </a:r>
              <a:br>
                <a:rPr lang="de-DE" sz="1400" i="1" dirty="0">
                  <a:solidFill>
                    <a:srgbClr val="000000"/>
                  </a:solidFill>
                  <a:cs typeface="Calibri"/>
                </a:rPr>
              </a:br>
              <a:r>
                <a:rPr lang="de-DE" sz="1400" i="1" dirty="0">
                  <a:solidFill>
                    <a:srgbClr val="8E101C"/>
                  </a:solidFill>
                  <a:cs typeface="Calibri"/>
                </a:rPr>
                <a:t>ein gutes Vertrauensverhältnis</a:t>
              </a:r>
              <a:r>
                <a:rPr lang="de-DE" sz="1400" i="1" dirty="0">
                  <a:solidFill>
                    <a:srgbClr val="000000"/>
                  </a:solidFill>
                  <a:cs typeface="Calibri"/>
                </a:rPr>
                <a:t>“</a:t>
              </a:r>
              <a:endParaRPr lang="de-DE" sz="1400" dirty="0">
                <a:solidFill>
                  <a:srgbClr val="FF0000"/>
                </a:solidFill>
                <a:cs typeface="Calibri"/>
              </a:endParaRPr>
            </a:p>
          </p:txBody>
        </p:sp>
      </p:grpSp>
      <p:grpSp>
        <p:nvGrpSpPr>
          <p:cNvPr id="70" name="Gruppieren 69" descr="Abbildung:&#10;„Ich verspüre mehr Kontrolle durch meinen direkten Vorgesetzten&quot;. Nur mobil arbeitende Beschäftigte ohne Führungsverantwortung (n = 519): &quot;voll und ganz&quot; = 7,9%, &quot;teilweise&quot; = 24,7%, &quot;trifft nicht zu&quot; = 67,4%. ">
            <a:extLst>
              <a:ext uri="{FF2B5EF4-FFF2-40B4-BE49-F238E27FC236}">
                <a16:creationId xmlns:a16="http://schemas.microsoft.com/office/drawing/2014/main" id="{013DCDE0-8B56-4FA2-94E0-A51ED8B1F0A5}"/>
              </a:ext>
            </a:extLst>
          </p:cNvPr>
          <p:cNvGrpSpPr/>
          <p:nvPr/>
        </p:nvGrpSpPr>
        <p:grpSpPr>
          <a:xfrm>
            <a:off x="3839458" y="1831214"/>
            <a:ext cx="3518827" cy="3600000"/>
            <a:chOff x="3839458" y="1831214"/>
            <a:chExt cx="3518827" cy="3600000"/>
          </a:xfrm>
        </p:grpSpPr>
        <p:sp>
          <p:nvSpPr>
            <p:cNvPr id="47" name="Sehne 46">
              <a:extLst>
                <a:ext uri="{FF2B5EF4-FFF2-40B4-BE49-F238E27FC236}">
                  <a16:creationId xmlns:a16="http://schemas.microsoft.com/office/drawing/2014/main" id="{E44B40AE-997B-4074-9FD9-A4D879326ACD}"/>
                </a:ext>
              </a:extLst>
            </p:cNvPr>
            <p:cNvSpPr>
              <a:spLocks noChangeAspect="1"/>
            </p:cNvSpPr>
            <p:nvPr/>
          </p:nvSpPr>
          <p:spPr>
            <a:xfrm rot="6749916">
              <a:off x="3798872" y="1871800"/>
              <a:ext cx="3600000" cy="3518827"/>
            </a:xfrm>
            <a:prstGeom prst="chord">
              <a:avLst>
                <a:gd name="adj1" fmla="val 2780917"/>
                <a:gd name="adj2" fmla="val 16117085"/>
              </a:avLst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69" name="Gruppieren 68">
              <a:extLst>
                <a:ext uri="{FF2B5EF4-FFF2-40B4-BE49-F238E27FC236}">
                  <a16:creationId xmlns:a16="http://schemas.microsoft.com/office/drawing/2014/main" id="{7264FEE2-7BCF-439D-BEF3-ADEAEE4A3403}"/>
                </a:ext>
              </a:extLst>
            </p:cNvPr>
            <p:cNvGrpSpPr/>
            <p:nvPr/>
          </p:nvGrpSpPr>
          <p:grpSpPr>
            <a:xfrm>
              <a:off x="3905127" y="3022430"/>
              <a:ext cx="1184376" cy="1185104"/>
              <a:chOff x="3905127" y="3022430"/>
              <a:chExt cx="1184376" cy="1185104"/>
            </a:xfrm>
          </p:grpSpPr>
          <p:grpSp>
            <p:nvGrpSpPr>
              <p:cNvPr id="52" name="Gruppieren 51">
                <a:extLst>
                  <a:ext uri="{FF2B5EF4-FFF2-40B4-BE49-F238E27FC236}">
                    <a16:creationId xmlns:a16="http://schemas.microsoft.com/office/drawing/2014/main" id="{6AA78F80-BCCB-478A-A031-1A0AEB503E57}"/>
                  </a:ext>
                </a:extLst>
              </p:cNvPr>
              <p:cNvGrpSpPr/>
              <p:nvPr/>
            </p:nvGrpSpPr>
            <p:grpSpPr>
              <a:xfrm>
                <a:off x="4115102" y="3022430"/>
                <a:ext cx="764426" cy="764427"/>
                <a:chOff x="4115102" y="3096317"/>
                <a:chExt cx="764426" cy="764427"/>
              </a:xfrm>
            </p:grpSpPr>
            <p:pic>
              <p:nvPicPr>
                <p:cNvPr id="32" name="Grafik 31" descr="Männliches Profil">
                  <a:extLst>
                    <a:ext uri="{FF2B5EF4-FFF2-40B4-BE49-F238E27FC236}">
                      <a16:creationId xmlns:a16="http://schemas.microsoft.com/office/drawing/2014/main" id="{11E1E6E9-D7C4-442B-9E09-F09F46F6BC3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15102" y="3096317"/>
                  <a:ext cx="764426" cy="764427"/>
                </a:xfrm>
                <a:prstGeom prst="rect">
                  <a:avLst/>
                </a:prstGeom>
              </p:spPr>
            </p:pic>
            <p:sp>
              <p:nvSpPr>
                <p:cNvPr id="33" name="Textfeld 32">
                  <a:extLst>
                    <a:ext uri="{FF2B5EF4-FFF2-40B4-BE49-F238E27FC236}">
                      <a16:creationId xmlns:a16="http://schemas.microsoft.com/office/drawing/2014/main" id="{3D579295-EB91-482B-A5D6-38B20C39E94E}"/>
                    </a:ext>
                  </a:extLst>
                </p:cNvPr>
                <p:cNvSpPr txBox="1"/>
                <p:nvPr/>
              </p:nvSpPr>
              <p:spPr>
                <a:xfrm>
                  <a:off x="4174492" y="3524544"/>
                  <a:ext cx="645646" cy="26141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000" b="1" dirty="0">
                      <a:solidFill>
                        <a:schemeClr val="bg1"/>
                      </a:solidFill>
                    </a:rPr>
                    <a:t>7,9 %</a:t>
                  </a:r>
                </a:p>
              </p:txBody>
            </p:sp>
          </p:grpSp>
          <p:sp>
            <p:nvSpPr>
              <p:cNvPr id="37" name="Textfeld 36">
                <a:extLst>
                  <a:ext uri="{FF2B5EF4-FFF2-40B4-BE49-F238E27FC236}">
                    <a16:creationId xmlns:a16="http://schemas.microsoft.com/office/drawing/2014/main" id="{3A84D8B1-7AB0-4858-A164-7F22E7F907C5}"/>
                  </a:ext>
                </a:extLst>
              </p:cNvPr>
              <p:cNvSpPr txBox="1"/>
              <p:nvPr/>
            </p:nvSpPr>
            <p:spPr>
              <a:xfrm>
                <a:off x="3905127" y="3930535"/>
                <a:ext cx="118437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b="1" dirty="0">
                    <a:solidFill>
                      <a:srgbClr val="8E101C"/>
                    </a:solidFill>
                  </a:rPr>
                  <a:t>voll und ganz</a:t>
                </a:r>
              </a:p>
            </p:txBody>
          </p:sp>
        </p:grpSp>
        <p:grpSp>
          <p:nvGrpSpPr>
            <p:cNvPr id="68" name="Gruppieren 67">
              <a:extLst>
                <a:ext uri="{FF2B5EF4-FFF2-40B4-BE49-F238E27FC236}">
                  <a16:creationId xmlns:a16="http://schemas.microsoft.com/office/drawing/2014/main" id="{11B9298C-D903-4B85-AC9E-2989F928D5E5}"/>
                </a:ext>
              </a:extLst>
            </p:cNvPr>
            <p:cNvGrpSpPr/>
            <p:nvPr/>
          </p:nvGrpSpPr>
          <p:grpSpPr>
            <a:xfrm>
              <a:off x="5003058" y="2907766"/>
              <a:ext cx="993755" cy="1316859"/>
              <a:chOff x="5003059" y="2907766"/>
              <a:chExt cx="993755" cy="1316859"/>
            </a:xfrm>
          </p:grpSpPr>
          <p:grpSp>
            <p:nvGrpSpPr>
              <p:cNvPr id="53" name="Gruppieren 52">
                <a:extLst>
                  <a:ext uri="{FF2B5EF4-FFF2-40B4-BE49-F238E27FC236}">
                    <a16:creationId xmlns:a16="http://schemas.microsoft.com/office/drawing/2014/main" id="{3A63502B-CF10-47ED-A92F-4AB4EF5138F5}"/>
                  </a:ext>
                </a:extLst>
              </p:cNvPr>
              <p:cNvGrpSpPr/>
              <p:nvPr/>
            </p:nvGrpSpPr>
            <p:grpSpPr>
              <a:xfrm>
                <a:off x="5003059" y="2907766"/>
                <a:ext cx="993755" cy="993755"/>
                <a:chOff x="5003059" y="2981653"/>
                <a:chExt cx="993755" cy="993755"/>
              </a:xfrm>
            </p:grpSpPr>
            <p:pic>
              <p:nvPicPr>
                <p:cNvPr id="28" name="Grafik 27" descr="Männliches Profil">
                  <a:extLst>
                    <a:ext uri="{FF2B5EF4-FFF2-40B4-BE49-F238E27FC236}">
                      <a16:creationId xmlns:a16="http://schemas.microsoft.com/office/drawing/2014/main" id="{6FD9453C-8A1D-4547-B1E8-CFA63B0DE64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03059" y="2981653"/>
                  <a:ext cx="993755" cy="993755"/>
                </a:xfrm>
                <a:prstGeom prst="rect">
                  <a:avLst/>
                </a:prstGeom>
              </p:spPr>
            </p:pic>
            <p:sp>
              <p:nvSpPr>
                <p:cNvPr id="29" name="Textfeld 28">
                  <a:extLst>
                    <a:ext uri="{FF2B5EF4-FFF2-40B4-BE49-F238E27FC236}">
                      <a16:creationId xmlns:a16="http://schemas.microsoft.com/office/drawing/2014/main" id="{B473CCFB-CC30-4B3C-A628-EDADA60E68B9}"/>
                    </a:ext>
                  </a:extLst>
                </p:cNvPr>
                <p:cNvSpPr txBox="1"/>
                <p:nvPr/>
              </p:nvSpPr>
              <p:spPr>
                <a:xfrm>
                  <a:off x="5145504" y="3563999"/>
                  <a:ext cx="708864" cy="2940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200" b="1" dirty="0"/>
                    <a:t>24,7 %</a:t>
                  </a:r>
                </a:p>
              </p:txBody>
            </p:sp>
          </p:grpSp>
          <p:sp>
            <p:nvSpPr>
              <p:cNvPr id="41" name="Textfeld 40">
                <a:extLst>
                  <a:ext uri="{FF2B5EF4-FFF2-40B4-BE49-F238E27FC236}">
                    <a16:creationId xmlns:a16="http://schemas.microsoft.com/office/drawing/2014/main" id="{4489BDBA-4659-47DD-9C68-A1D431BECB87}"/>
                  </a:ext>
                </a:extLst>
              </p:cNvPr>
              <p:cNvSpPr txBox="1"/>
              <p:nvPr/>
            </p:nvSpPr>
            <p:spPr>
              <a:xfrm>
                <a:off x="5064030" y="3930534"/>
                <a:ext cx="871812" cy="294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b="1" dirty="0">
                    <a:solidFill>
                      <a:srgbClr val="B95C18"/>
                    </a:solidFill>
                  </a:rPr>
                  <a:t>teilweise</a:t>
                </a:r>
              </a:p>
            </p:txBody>
          </p:sp>
        </p:grpSp>
        <p:grpSp>
          <p:nvGrpSpPr>
            <p:cNvPr id="67" name="Gruppieren 66">
              <a:extLst>
                <a:ext uri="{FF2B5EF4-FFF2-40B4-BE49-F238E27FC236}">
                  <a16:creationId xmlns:a16="http://schemas.microsoft.com/office/drawing/2014/main" id="{4ECE6F81-9143-42F3-84DE-6446030B5F4B}"/>
                </a:ext>
              </a:extLst>
            </p:cNvPr>
            <p:cNvGrpSpPr/>
            <p:nvPr/>
          </p:nvGrpSpPr>
          <p:grpSpPr>
            <a:xfrm>
              <a:off x="5794240" y="2697548"/>
              <a:ext cx="1414189" cy="1509985"/>
              <a:chOff x="5794240" y="2697548"/>
              <a:chExt cx="1414189" cy="1509985"/>
            </a:xfrm>
          </p:grpSpPr>
          <p:grpSp>
            <p:nvGrpSpPr>
              <p:cNvPr id="66" name="Gruppieren 65">
                <a:extLst>
                  <a:ext uri="{FF2B5EF4-FFF2-40B4-BE49-F238E27FC236}">
                    <a16:creationId xmlns:a16="http://schemas.microsoft.com/office/drawing/2014/main" id="{B20C99D9-3225-4C9D-95DE-CE0D8CD110D0}"/>
                  </a:ext>
                </a:extLst>
              </p:cNvPr>
              <p:cNvGrpSpPr/>
              <p:nvPr/>
            </p:nvGrpSpPr>
            <p:grpSpPr>
              <a:xfrm>
                <a:off x="5794240" y="2697548"/>
                <a:ext cx="1414189" cy="1414190"/>
                <a:chOff x="5794240" y="2697548"/>
                <a:chExt cx="1414189" cy="1414190"/>
              </a:xfrm>
            </p:grpSpPr>
            <p:pic>
              <p:nvPicPr>
                <p:cNvPr id="24" name="Grafik 23" descr="Männliches Profil">
                  <a:extLst>
                    <a:ext uri="{FF2B5EF4-FFF2-40B4-BE49-F238E27FC236}">
                      <a16:creationId xmlns:a16="http://schemas.microsoft.com/office/drawing/2014/main" id="{D13FFE8E-FF2A-4C07-8C5F-E8B41A8C4E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94240" y="2697548"/>
                  <a:ext cx="1414189" cy="1414190"/>
                </a:xfrm>
                <a:prstGeom prst="rect">
                  <a:avLst/>
                </a:prstGeom>
              </p:spPr>
            </p:pic>
            <p:sp>
              <p:nvSpPr>
                <p:cNvPr id="25" name="Textfeld 24">
                  <a:extLst>
                    <a:ext uri="{FF2B5EF4-FFF2-40B4-BE49-F238E27FC236}">
                      <a16:creationId xmlns:a16="http://schemas.microsoft.com/office/drawing/2014/main" id="{5AE1DF84-F933-47F1-A17D-7EDE69B7CE20}"/>
                    </a:ext>
                  </a:extLst>
                </p:cNvPr>
                <p:cNvSpPr txBox="1"/>
                <p:nvPr/>
              </p:nvSpPr>
              <p:spPr>
                <a:xfrm>
                  <a:off x="6107814" y="3560363"/>
                  <a:ext cx="871810" cy="359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600" b="1" dirty="0"/>
                    <a:t>67,4 %</a:t>
                  </a:r>
                </a:p>
              </p:txBody>
            </p:sp>
          </p:grpSp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07554C2D-19BD-4C36-99CB-93419DCF17A0}"/>
                  </a:ext>
                </a:extLst>
              </p:cNvPr>
              <p:cNvSpPr txBox="1"/>
              <p:nvPr/>
            </p:nvSpPr>
            <p:spPr>
              <a:xfrm>
                <a:off x="5887664" y="3930534"/>
                <a:ext cx="12273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b="1" dirty="0">
                    <a:solidFill>
                      <a:schemeClr val="accent5">
                        <a:lumMod val="75000"/>
                      </a:schemeClr>
                    </a:solidFill>
                  </a:rPr>
                  <a:t>trifft nicht zu</a:t>
                </a:r>
              </a:p>
            </p:txBody>
          </p:sp>
        </p:grpSp>
        <p:sp>
          <p:nvSpPr>
            <p:cNvPr id="49" name="Rechteck 48">
              <a:extLst>
                <a:ext uri="{FF2B5EF4-FFF2-40B4-BE49-F238E27FC236}">
                  <a16:creationId xmlns:a16="http://schemas.microsoft.com/office/drawing/2014/main" id="{DB0BA825-8356-41A8-BAC7-A02D4F10504E}"/>
                </a:ext>
              </a:extLst>
            </p:cNvPr>
            <p:cNvSpPr/>
            <p:nvPr/>
          </p:nvSpPr>
          <p:spPr>
            <a:xfrm>
              <a:off x="4201183" y="2028361"/>
              <a:ext cx="2795377" cy="738664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de-DE" sz="1400" i="1" dirty="0">
                  <a:solidFill>
                    <a:srgbClr val="000000"/>
                  </a:solidFill>
                  <a:cs typeface="Calibri"/>
                </a:rPr>
                <a:t>„Ich </a:t>
              </a:r>
              <a:r>
                <a:rPr lang="de-DE" sz="1400" i="1" dirty="0">
                  <a:solidFill>
                    <a:srgbClr val="8E101C"/>
                  </a:solidFill>
                  <a:cs typeface="Calibri"/>
                </a:rPr>
                <a:t>verspüre </a:t>
              </a:r>
              <a:br>
                <a:rPr lang="de-DE" sz="1400" i="1" dirty="0">
                  <a:solidFill>
                    <a:srgbClr val="8E101C"/>
                  </a:solidFill>
                  <a:cs typeface="Calibri"/>
                </a:rPr>
              </a:br>
              <a:r>
                <a:rPr lang="de-DE" sz="1400" i="1" dirty="0">
                  <a:solidFill>
                    <a:srgbClr val="8E101C"/>
                  </a:solidFill>
                  <a:cs typeface="Calibri"/>
                </a:rPr>
                <a:t>mehr Kontrolle </a:t>
              </a:r>
              <a:r>
                <a:rPr lang="de-DE" sz="1400" i="1" dirty="0">
                  <a:solidFill>
                    <a:srgbClr val="000000"/>
                  </a:solidFill>
                  <a:cs typeface="Calibri"/>
                </a:rPr>
                <a:t>durch meinen direkten Vorgesetzten“</a:t>
              </a:r>
              <a:endParaRPr lang="de-DE" sz="1400" dirty="0">
                <a:solidFill>
                  <a:srgbClr val="FF0000"/>
                </a:solidFill>
                <a:cs typeface="Calibri"/>
              </a:endParaRPr>
            </a:p>
          </p:txBody>
        </p:sp>
      </p:grpSp>
      <p:sp>
        <p:nvSpPr>
          <p:cNvPr id="50" name="Rechteck 49">
            <a:extLst>
              <a:ext uri="{FF2B5EF4-FFF2-40B4-BE49-F238E27FC236}">
                <a16:creationId xmlns:a16="http://schemas.microsoft.com/office/drawing/2014/main" id="{EA3DD6AF-54D6-4BB7-8BAC-BA75EB291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68875" y="4255363"/>
            <a:ext cx="4908727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Mobil arbeitende Beschäftigte ohne Führungsverantwortung (n = 519)</a:t>
            </a:r>
          </a:p>
        </p:txBody>
      </p:sp>
    </p:spTree>
    <p:extLst>
      <p:ext uri="{BB962C8B-B14F-4D97-AF65-F5344CB8AC3E}">
        <p14:creationId xmlns:p14="http://schemas.microsoft.com/office/powerpoint/2010/main" val="646836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4F60CF4-47F1-4E8A-926F-BC13F20045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Wohlbefinden und Zufriedenheit durch Führen auf Distanz </a:t>
            </a:r>
          </a:p>
        </p:txBody>
      </p:sp>
    </p:spTree>
    <p:extLst>
      <p:ext uri="{BB962C8B-B14F-4D97-AF65-F5344CB8AC3E}">
        <p14:creationId xmlns:p14="http://schemas.microsoft.com/office/powerpoint/2010/main" val="2724765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0DEC2D-7A4D-4ED0-9F46-4E9458A8C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Führungskräfte haben die Belastungen im Blick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DD66035-7A56-4FF7-88E8-DDC90579432B}"/>
              </a:ext>
            </a:extLst>
          </p:cNvPr>
          <p:cNvSpPr/>
          <p:nvPr/>
        </p:nvSpPr>
        <p:spPr>
          <a:xfrm>
            <a:off x="457199" y="1727363"/>
            <a:ext cx="8354291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i="1" dirty="0">
                <a:solidFill>
                  <a:srgbClr val="000000"/>
                </a:solidFill>
                <a:cs typeface="Calibri"/>
              </a:rPr>
              <a:t>„</a:t>
            </a:r>
            <a:r>
              <a:rPr 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Meine Führungskraft achtet darauf, wie belastet ich bin</a:t>
            </a:r>
            <a:r>
              <a:rPr lang="de-DE" sz="1600" i="1" dirty="0">
                <a:solidFill>
                  <a:srgbClr val="000000"/>
                </a:solidFill>
                <a:cs typeface="Calibri"/>
              </a:rPr>
              <a:t>“</a:t>
            </a:r>
            <a:r>
              <a:rPr lang="de-DE" sz="1600" dirty="0">
                <a:solidFill>
                  <a:srgbClr val="000000"/>
                </a:solidFill>
                <a:cs typeface="Calibri"/>
              </a:rPr>
              <a:t> </a:t>
            </a:r>
            <a:endParaRPr lang="de-DE" sz="1600" dirty="0">
              <a:solidFill>
                <a:srgbClr val="FF0000"/>
              </a:solidFill>
              <a:cs typeface="Calibri"/>
            </a:endParaRPr>
          </a:p>
        </p:txBody>
      </p:sp>
      <p:graphicFrame>
        <p:nvGraphicFramePr>
          <p:cNvPr id="6" name="Inhaltsplatzhalter 5" descr="Abbildung:&#10;„Meine Führungskraft achtet darauf, wie belastet ich bin&quot;. Nur Beschäftigte ohne Führungsverantwortung (n = 1282): &quot;trifft zu&quot; = 17%, &quot;trifft teilweise zu&quot; = 41%, &quot;trifft nicht zu&quot; = 42%. ">
            <a:extLst>
              <a:ext uri="{FF2B5EF4-FFF2-40B4-BE49-F238E27FC236}">
                <a16:creationId xmlns:a16="http://schemas.microsoft.com/office/drawing/2014/main" id="{73C3D992-DCB9-42AF-9D21-0CD3D9957C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3918"/>
              </p:ext>
            </p:extLst>
          </p:nvPr>
        </p:nvGraphicFramePr>
        <p:xfrm>
          <a:off x="595740" y="2230245"/>
          <a:ext cx="3486728" cy="2223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hteck 7">
            <a:extLst>
              <a:ext uri="{FF2B5EF4-FFF2-40B4-BE49-F238E27FC236}">
                <a16:creationId xmlns:a16="http://schemas.microsoft.com/office/drawing/2014/main" id="{E1B652A8-C5F5-42D2-BB21-25C7ADA9D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8545" y="4250502"/>
            <a:ext cx="394045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Beschäftigte ohne Führungsverantwortung (n = 1.282)</a:t>
            </a:r>
          </a:p>
        </p:txBody>
      </p:sp>
      <p:sp>
        <p:nvSpPr>
          <p:cNvPr id="10" name="Sprechblase: rechteckig mit abgerundeten Ecken 9">
            <a:extLst>
              <a:ext uri="{FF2B5EF4-FFF2-40B4-BE49-F238E27FC236}">
                <a16:creationId xmlns:a16="http://schemas.microsoft.com/office/drawing/2014/main" id="{D78E7FC8-1A76-4C24-B3AF-8FDB775B92C8}"/>
              </a:ext>
            </a:extLst>
          </p:cNvPr>
          <p:cNvSpPr/>
          <p:nvPr/>
        </p:nvSpPr>
        <p:spPr>
          <a:xfrm>
            <a:off x="5200074" y="2294898"/>
            <a:ext cx="3287205" cy="1159500"/>
          </a:xfrm>
          <a:prstGeom prst="wedgeRoundRectCallout">
            <a:avLst>
              <a:gd name="adj1" fmla="val -66867"/>
              <a:gd name="adj2" fmla="val 49078"/>
              <a:gd name="adj3" fmla="val 16667"/>
            </a:avLst>
          </a:prstGeom>
          <a:solidFill>
            <a:schemeClr val="bg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defRPr/>
            </a:pPr>
            <a:r>
              <a:rPr lang="de-DE" sz="1500" i="1" dirty="0">
                <a:solidFill>
                  <a:prstClr val="black"/>
                </a:solidFill>
              </a:rPr>
              <a:t>Fast 60 Prozent der Führungskräfte achten zumindest teilweise auf die Belastung ihrer Leute</a:t>
            </a:r>
            <a:endParaRPr kumimoji="0" lang="de-DE" sz="15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6344ABA-82CB-458D-87B9-F55F65F1C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2515" y="2896015"/>
            <a:ext cx="107791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23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FF094-7BA4-47DB-8857-2835C071A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Betriebe achten auf die Gesundheit der Beschäftigten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3D1E97BF-44D6-4471-B81D-B0135734865B}"/>
              </a:ext>
            </a:extLst>
          </p:cNvPr>
          <p:cNvSpPr/>
          <p:nvPr/>
        </p:nvSpPr>
        <p:spPr>
          <a:xfrm>
            <a:off x="457199" y="1727363"/>
            <a:ext cx="8354291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i="1" dirty="0">
                <a:solidFill>
                  <a:srgbClr val="000000"/>
                </a:solidFill>
                <a:cs typeface="Calibri"/>
              </a:rPr>
              <a:t>„</a:t>
            </a:r>
            <a:r>
              <a:rPr 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Mein Unternehmen kümmert sich um meine Gesundheit</a:t>
            </a:r>
            <a:r>
              <a:rPr lang="de-DE" sz="1600" i="1" dirty="0">
                <a:solidFill>
                  <a:srgbClr val="000000"/>
                </a:solidFill>
                <a:cs typeface="Calibri"/>
              </a:rPr>
              <a:t>“ </a:t>
            </a:r>
            <a:r>
              <a:rPr lang="de-DE" sz="1600" dirty="0">
                <a:solidFill>
                  <a:srgbClr val="000000"/>
                </a:solidFill>
                <a:cs typeface="Calibri"/>
              </a:rPr>
              <a:t> </a:t>
            </a:r>
            <a:endParaRPr lang="de-DE" sz="1600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38" name="Sprechblase: rechteckig mit abgerundeten Ecken 37">
            <a:extLst>
              <a:ext uri="{FF2B5EF4-FFF2-40B4-BE49-F238E27FC236}">
                <a16:creationId xmlns:a16="http://schemas.microsoft.com/office/drawing/2014/main" id="{D739A628-AB6A-4341-B3EE-6C2C5E9C2BDF}"/>
              </a:ext>
            </a:extLst>
          </p:cNvPr>
          <p:cNvSpPr/>
          <p:nvPr/>
        </p:nvSpPr>
        <p:spPr>
          <a:xfrm>
            <a:off x="6673927" y="2019750"/>
            <a:ext cx="2321970" cy="1200012"/>
          </a:xfrm>
          <a:prstGeom prst="wedgeRoundRectCallout">
            <a:avLst>
              <a:gd name="adj1" fmla="val 596"/>
              <a:gd name="adj2" fmla="val 73343"/>
              <a:gd name="adj3" fmla="val 16667"/>
            </a:avLst>
          </a:prstGeom>
          <a:solidFill>
            <a:schemeClr val="bg2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defRPr/>
            </a:pPr>
            <a:r>
              <a:rPr lang="de-DE" sz="1500" i="1" dirty="0">
                <a:solidFill>
                  <a:prstClr val="black"/>
                </a:solidFill>
              </a:rPr>
              <a:t>Fast zwei Drittel der Betriebe kümmern sich zumindest teilweise um die Gesundheit</a:t>
            </a:r>
            <a:endParaRPr kumimoji="0" lang="de-DE" sz="15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3" name="Gruppieren 2" descr="Abbildung:&#10;&quot;Mein Unternehmen kümmert sich um meine Gesundheit&quot;. Nur Beschäftigte ohne Führungsverantwortung (n = 1282): &quot;voll und ganz&quot; = 18%, &quot;teilweise&quot; = 44%, &quot;trifft nicht zu&quot; = 38%.">
            <a:extLst>
              <a:ext uri="{FF2B5EF4-FFF2-40B4-BE49-F238E27FC236}">
                <a16:creationId xmlns:a16="http://schemas.microsoft.com/office/drawing/2014/main" id="{8041DE47-BF19-412F-909D-99B96D0D6937}"/>
              </a:ext>
            </a:extLst>
          </p:cNvPr>
          <p:cNvGrpSpPr/>
          <p:nvPr/>
        </p:nvGrpSpPr>
        <p:grpSpPr>
          <a:xfrm>
            <a:off x="457200" y="2146165"/>
            <a:ext cx="6238232" cy="3083851"/>
            <a:chOff x="465040" y="2123817"/>
            <a:chExt cx="6238232" cy="3083851"/>
          </a:xfrm>
        </p:grpSpPr>
        <p:grpSp>
          <p:nvGrpSpPr>
            <p:cNvPr id="41" name="Gruppieren 40">
              <a:extLst>
                <a:ext uri="{FF2B5EF4-FFF2-40B4-BE49-F238E27FC236}">
                  <a16:creationId xmlns:a16="http://schemas.microsoft.com/office/drawing/2014/main" id="{08FB1CB5-5ECB-4AEF-A4F7-80CB4D51C464}"/>
                </a:ext>
              </a:extLst>
            </p:cNvPr>
            <p:cNvGrpSpPr/>
            <p:nvPr/>
          </p:nvGrpSpPr>
          <p:grpSpPr>
            <a:xfrm>
              <a:off x="3803097" y="2356466"/>
              <a:ext cx="2900175" cy="2760406"/>
              <a:chOff x="4059769" y="2356466"/>
              <a:chExt cx="2900175" cy="2760406"/>
            </a:xfrm>
          </p:grpSpPr>
          <p:sp>
            <p:nvSpPr>
              <p:cNvPr id="12" name="Sehne 11">
                <a:extLst>
                  <a:ext uri="{FF2B5EF4-FFF2-40B4-BE49-F238E27FC236}">
                    <a16:creationId xmlns:a16="http://schemas.microsoft.com/office/drawing/2014/main" id="{CFC11925-98C7-450A-B197-592CEDCFB290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749916">
                <a:off x="4129654" y="2286581"/>
                <a:ext cx="2760406" cy="2900175"/>
              </a:xfrm>
              <a:prstGeom prst="chord">
                <a:avLst>
                  <a:gd name="adj1" fmla="val 2780917"/>
                  <a:gd name="adj2" fmla="val 16117085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31" name="Gruppieren 30">
                <a:extLst>
                  <a:ext uri="{FF2B5EF4-FFF2-40B4-BE49-F238E27FC236}">
                    <a16:creationId xmlns:a16="http://schemas.microsoft.com/office/drawing/2014/main" id="{5497BDD5-5951-4B99-90EC-9DD4C252FE6C}"/>
                  </a:ext>
                </a:extLst>
              </p:cNvPr>
              <p:cNvGrpSpPr/>
              <p:nvPr/>
            </p:nvGrpSpPr>
            <p:grpSpPr>
              <a:xfrm>
                <a:off x="5023423" y="2776281"/>
                <a:ext cx="1829543" cy="1360221"/>
                <a:chOff x="6646190" y="2636741"/>
                <a:chExt cx="1829543" cy="1360221"/>
              </a:xfrm>
            </p:grpSpPr>
            <p:grpSp>
              <p:nvGrpSpPr>
                <p:cNvPr id="30" name="Gruppieren 29">
                  <a:extLst>
                    <a:ext uri="{FF2B5EF4-FFF2-40B4-BE49-F238E27FC236}">
                      <a16:creationId xmlns:a16="http://schemas.microsoft.com/office/drawing/2014/main" id="{91CC7B2C-FC0F-4C33-AF4E-02B372250E69}"/>
                    </a:ext>
                  </a:extLst>
                </p:cNvPr>
                <p:cNvGrpSpPr/>
                <p:nvPr/>
              </p:nvGrpSpPr>
              <p:grpSpPr>
                <a:xfrm>
                  <a:off x="6646190" y="2636741"/>
                  <a:ext cx="1424236" cy="1360221"/>
                  <a:chOff x="6646190" y="2636741"/>
                  <a:chExt cx="1424236" cy="1360221"/>
                </a:xfrm>
              </p:grpSpPr>
              <p:sp>
                <p:nvSpPr>
                  <p:cNvPr id="20" name="Textfeld 19">
                    <a:extLst>
                      <a:ext uri="{FF2B5EF4-FFF2-40B4-BE49-F238E27FC236}">
                        <a16:creationId xmlns:a16="http://schemas.microsoft.com/office/drawing/2014/main" id="{032239BC-C811-4C3D-9D54-4FF57151D3A9}"/>
                      </a:ext>
                    </a:extLst>
                  </p:cNvPr>
                  <p:cNvSpPr txBox="1"/>
                  <p:nvPr/>
                </p:nvSpPr>
                <p:spPr>
                  <a:xfrm>
                    <a:off x="6646190" y="3636962"/>
                    <a:ext cx="1424236" cy="36000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de-DE" b="1" dirty="0">
                        <a:solidFill>
                          <a:srgbClr val="8E101C"/>
                        </a:solidFill>
                      </a:rPr>
                      <a:t>trifft nicht zu</a:t>
                    </a:r>
                  </a:p>
                </p:txBody>
              </p:sp>
              <p:pic>
                <p:nvPicPr>
                  <p:cNvPr id="22" name="Grafik 21" descr="Gebäude">
                    <a:extLst>
                      <a:ext uri="{FF2B5EF4-FFF2-40B4-BE49-F238E27FC236}">
                        <a16:creationId xmlns:a16="http://schemas.microsoft.com/office/drawing/2014/main" id="{813D873F-ABF2-454E-8B7D-1A8E31588E9A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843083" y="2636741"/>
                    <a:ext cx="1030451" cy="992794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23" name="Textfeld 22">
                  <a:extLst>
                    <a:ext uri="{FF2B5EF4-FFF2-40B4-BE49-F238E27FC236}">
                      <a16:creationId xmlns:a16="http://schemas.microsoft.com/office/drawing/2014/main" id="{D52404A1-083A-4496-90DA-32AF64A99800}"/>
                    </a:ext>
                  </a:extLst>
                </p:cNvPr>
                <p:cNvSpPr txBox="1">
                  <a:spLocks noChangeAspect="1"/>
                </p:cNvSpPr>
                <p:nvPr/>
              </p:nvSpPr>
              <p:spPr>
                <a:xfrm>
                  <a:off x="7640160" y="3148441"/>
                  <a:ext cx="835573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2000" b="1" dirty="0">
                      <a:solidFill>
                        <a:srgbClr val="8E101C"/>
                      </a:solidFill>
                    </a:rPr>
                    <a:t>38 %</a:t>
                  </a:r>
                </a:p>
              </p:txBody>
            </p:sp>
          </p:grpSp>
        </p:grpSp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F2CC8927-4217-4960-83F5-5C05FF9C97BD}"/>
                </a:ext>
              </a:extLst>
            </p:cNvPr>
            <p:cNvGrpSpPr/>
            <p:nvPr/>
          </p:nvGrpSpPr>
          <p:grpSpPr>
            <a:xfrm>
              <a:off x="1480147" y="2123817"/>
              <a:ext cx="3240000" cy="3083851"/>
              <a:chOff x="1624525" y="2123817"/>
              <a:chExt cx="3240000" cy="3083851"/>
            </a:xfrm>
          </p:grpSpPr>
          <p:sp>
            <p:nvSpPr>
              <p:cNvPr id="11" name="Sehne 10">
                <a:extLst>
                  <a:ext uri="{FF2B5EF4-FFF2-40B4-BE49-F238E27FC236}">
                    <a16:creationId xmlns:a16="http://schemas.microsoft.com/office/drawing/2014/main" id="{7CC1A4E7-51A4-4337-86CF-0DA06FA6075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749916">
                <a:off x="1702599" y="2045743"/>
                <a:ext cx="3083851" cy="3240000"/>
              </a:xfrm>
              <a:prstGeom prst="chord">
                <a:avLst>
                  <a:gd name="adj1" fmla="val 2780917"/>
                  <a:gd name="adj2" fmla="val 16117085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28" name="Gruppieren 27">
                <a:extLst>
                  <a:ext uri="{FF2B5EF4-FFF2-40B4-BE49-F238E27FC236}">
                    <a16:creationId xmlns:a16="http://schemas.microsoft.com/office/drawing/2014/main" id="{8CC68B69-3B41-43C4-AC43-04A0A4A18828}"/>
                  </a:ext>
                </a:extLst>
              </p:cNvPr>
              <p:cNvGrpSpPr/>
              <p:nvPr/>
            </p:nvGrpSpPr>
            <p:grpSpPr>
              <a:xfrm>
                <a:off x="2891425" y="2662034"/>
                <a:ext cx="1908215" cy="1474468"/>
                <a:chOff x="4482108" y="2522494"/>
                <a:chExt cx="1908215" cy="1474468"/>
              </a:xfrm>
            </p:grpSpPr>
            <p:grpSp>
              <p:nvGrpSpPr>
                <p:cNvPr id="27" name="Gruppieren 26">
                  <a:extLst>
                    <a:ext uri="{FF2B5EF4-FFF2-40B4-BE49-F238E27FC236}">
                      <a16:creationId xmlns:a16="http://schemas.microsoft.com/office/drawing/2014/main" id="{DF918B79-66AD-424D-82AD-5A3517B6E914}"/>
                    </a:ext>
                  </a:extLst>
                </p:cNvPr>
                <p:cNvGrpSpPr/>
                <p:nvPr/>
              </p:nvGrpSpPr>
              <p:grpSpPr>
                <a:xfrm>
                  <a:off x="4482108" y="2522494"/>
                  <a:ext cx="1185521" cy="1474468"/>
                  <a:chOff x="4482108" y="2522494"/>
                  <a:chExt cx="1185521" cy="1474468"/>
                </a:xfrm>
              </p:grpSpPr>
              <p:pic>
                <p:nvPicPr>
                  <p:cNvPr id="16" name="Grafik 15" descr="Gebäude">
                    <a:extLst>
                      <a:ext uri="{FF2B5EF4-FFF2-40B4-BE49-F238E27FC236}">
                        <a16:creationId xmlns:a16="http://schemas.microsoft.com/office/drawing/2014/main" id="{942E7181-D3DA-4018-943D-2E33140BD24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96DAC541-7B7A-43D3-8B79-37D633B846F1}">
                        <asvg:svgBlip xmlns:asvg="http://schemas.microsoft.com/office/drawing/2016/SVG/main" r:embed="rId6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82108" y="2522494"/>
                    <a:ext cx="1185521" cy="1142194"/>
                  </a:xfrm>
                  <a:prstGeom prst="rect">
                    <a:avLst/>
                  </a:prstGeom>
                </p:spPr>
              </p:pic>
              <p:sp>
                <p:nvSpPr>
                  <p:cNvPr id="19" name="Textfeld 18">
                    <a:extLst>
                      <a:ext uri="{FF2B5EF4-FFF2-40B4-BE49-F238E27FC236}">
                        <a16:creationId xmlns:a16="http://schemas.microsoft.com/office/drawing/2014/main" id="{AFC9B268-D22E-4160-81A9-7AF533A099DC}"/>
                      </a:ext>
                    </a:extLst>
                  </p:cNvPr>
                  <p:cNvSpPr txBox="1"/>
                  <p:nvPr/>
                </p:nvSpPr>
                <p:spPr>
                  <a:xfrm>
                    <a:off x="4587618" y="3636962"/>
                    <a:ext cx="974502" cy="36000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de-DE" b="1" dirty="0">
                        <a:solidFill>
                          <a:schemeClr val="accent6"/>
                        </a:solidFill>
                      </a:rPr>
                      <a:t>teilweise</a:t>
                    </a:r>
                  </a:p>
                </p:txBody>
              </p:sp>
            </p:grpSp>
            <p:sp>
              <p:nvSpPr>
                <p:cNvPr id="6" name="Textfeld 5">
                  <a:extLst>
                    <a:ext uri="{FF2B5EF4-FFF2-40B4-BE49-F238E27FC236}">
                      <a16:creationId xmlns:a16="http://schemas.microsoft.com/office/drawing/2014/main" id="{ABFC224B-E978-4A23-99E5-8ECA425FE064}"/>
                    </a:ext>
                  </a:extLst>
                </p:cNvPr>
                <p:cNvSpPr txBox="1"/>
                <p:nvPr/>
              </p:nvSpPr>
              <p:spPr>
                <a:xfrm>
                  <a:off x="5436768" y="3117021"/>
                  <a:ext cx="95355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2400" b="1" dirty="0">
                      <a:solidFill>
                        <a:schemeClr val="accent6"/>
                      </a:solidFill>
                    </a:rPr>
                    <a:t>44 %</a:t>
                  </a:r>
                </a:p>
              </p:txBody>
            </p:sp>
          </p:grpSp>
        </p:grpSp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E923CE8D-BD06-4490-8025-6D96DB1CA31C}"/>
                </a:ext>
              </a:extLst>
            </p:cNvPr>
            <p:cNvGrpSpPr/>
            <p:nvPr/>
          </p:nvGrpSpPr>
          <p:grpSpPr>
            <a:xfrm>
              <a:off x="465040" y="2716582"/>
              <a:ext cx="2311926" cy="2200506"/>
              <a:chOff x="1911345" y="2577042"/>
              <a:chExt cx="2311926" cy="2200506"/>
            </a:xfrm>
          </p:grpSpPr>
          <p:sp>
            <p:nvSpPr>
              <p:cNvPr id="10" name="Sehne 9">
                <a:extLst>
                  <a:ext uri="{FF2B5EF4-FFF2-40B4-BE49-F238E27FC236}">
                    <a16:creationId xmlns:a16="http://schemas.microsoft.com/office/drawing/2014/main" id="{F0F5398A-1337-4EC0-A460-EF7883179D8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749916">
                <a:off x="1967055" y="2521332"/>
                <a:ext cx="2200506" cy="2311926"/>
              </a:xfrm>
              <a:prstGeom prst="chord">
                <a:avLst>
                  <a:gd name="adj1" fmla="val 2780917"/>
                  <a:gd name="adj2" fmla="val 16117085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pic>
            <p:nvPicPr>
              <p:cNvPr id="9" name="Grafik 8" descr="Gebäude">
                <a:extLst>
                  <a:ext uri="{FF2B5EF4-FFF2-40B4-BE49-F238E27FC236}">
                    <a16:creationId xmlns:a16="http://schemas.microsoft.com/office/drawing/2014/main" id="{EEBCD4B7-4340-473D-9CFD-8B073D8891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2672883" y="2868114"/>
                <a:ext cx="777333" cy="748924"/>
              </a:xfrm>
              <a:prstGeom prst="rect">
                <a:avLst/>
              </a:prstGeom>
            </p:spPr>
          </p:pic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A179FF00-C839-4804-9B58-91C2B9382247}"/>
                  </a:ext>
                </a:extLst>
              </p:cNvPr>
              <p:cNvSpPr txBox="1"/>
              <p:nvPr/>
            </p:nvSpPr>
            <p:spPr>
              <a:xfrm>
                <a:off x="2231835" y="3636962"/>
                <a:ext cx="16594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b="1" dirty="0">
                    <a:solidFill>
                      <a:schemeClr val="accent5">
                        <a:lumMod val="75000"/>
                      </a:schemeClr>
                    </a:solidFill>
                  </a:rPr>
                  <a:t>voll und ganz</a:t>
                </a:r>
              </a:p>
            </p:txBody>
          </p:sp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BC00CCF0-10F9-4A0B-8B7D-31CBBA04DCB4}"/>
                  </a:ext>
                </a:extLst>
              </p:cNvPr>
              <p:cNvSpPr txBox="1"/>
              <p:nvPr/>
            </p:nvSpPr>
            <p:spPr>
              <a:xfrm>
                <a:off x="3256893" y="3189132"/>
                <a:ext cx="7138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solidFill>
                      <a:schemeClr val="accent5">
                        <a:lumMod val="75000"/>
                      </a:schemeClr>
                    </a:solidFill>
                  </a:rPr>
                  <a:t>18 %</a:t>
                </a:r>
              </a:p>
            </p:txBody>
          </p:sp>
        </p:grpSp>
      </p:grpSp>
      <p:sp>
        <p:nvSpPr>
          <p:cNvPr id="17" name="Rechteck 16">
            <a:extLst>
              <a:ext uri="{FF2B5EF4-FFF2-40B4-BE49-F238E27FC236}">
                <a16:creationId xmlns:a16="http://schemas.microsoft.com/office/drawing/2014/main" id="{E0757D3A-A636-48D8-91F4-F9E1058BB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8734" y="4264698"/>
            <a:ext cx="394045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Beschäftigte ohne Führungsverantwortung (n = 1.282)</a:t>
            </a:r>
          </a:p>
        </p:txBody>
      </p:sp>
    </p:spTree>
    <p:extLst>
      <p:ext uri="{BB962C8B-B14F-4D97-AF65-F5344CB8AC3E}">
        <p14:creationId xmlns:p14="http://schemas.microsoft.com/office/powerpoint/2010/main" val="63627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4F60CF4-47F1-4E8A-926F-BC13F20045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Kompetenzentwicklung </a:t>
            </a:r>
            <a:br>
              <a:rPr lang="de-DE"/>
            </a:br>
            <a:r>
              <a:rPr lang="de-DE"/>
              <a:t>zwischen 2019 und 2021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4180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3064-E901-4F17-9316-5C3D8276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Qualifizierungen rückläufig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7001471-F128-4E15-81BA-99773EC099BE}"/>
              </a:ext>
            </a:extLst>
          </p:cNvPr>
          <p:cNvSpPr/>
          <p:nvPr/>
        </p:nvSpPr>
        <p:spPr>
          <a:xfrm>
            <a:off x="457199" y="1727363"/>
            <a:ext cx="8354291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i="1" dirty="0">
                <a:solidFill>
                  <a:srgbClr val="000000"/>
                </a:solidFill>
                <a:cs typeface="Calibri"/>
              </a:rPr>
              <a:t>„Für meine Arbeit nutze ich die Möglichkeit der Qualifizierung“ </a:t>
            </a:r>
            <a:r>
              <a:rPr lang="de-DE" sz="1600" dirty="0">
                <a:solidFill>
                  <a:srgbClr val="000000"/>
                </a:solidFill>
                <a:cs typeface="Calibri"/>
              </a:rPr>
              <a:t> </a:t>
            </a:r>
            <a:endParaRPr lang="de-DE" sz="1600" dirty="0">
              <a:solidFill>
                <a:srgbClr val="FF0000"/>
              </a:solidFill>
              <a:cs typeface="Calibri"/>
            </a:endParaRPr>
          </a:p>
        </p:txBody>
      </p:sp>
      <p:grpSp>
        <p:nvGrpSpPr>
          <p:cNvPr id="3" name="Gruppieren 2" descr="Abbildung:&#10;„Für meine Arbeit nutze ich die Möglichkeit der Qualifizierung“. Jeweils nur Antwort &quot;trifft zu&quot;. &#10;2019, Führungskräfte (n = 614): 49%; 2021, mobil arbeitende Führungskräfte (n = 334): 40%. Rückgang von 9%. &#10;2019, Beschäftigte ohne Führungsverantwortung (n = 1386): 26%; 2021, mobil arbeitende Beschäftigte ohne Führungsverantwortung (n = 519): 25%. Rückgang von 1%. ">
            <a:extLst>
              <a:ext uri="{FF2B5EF4-FFF2-40B4-BE49-F238E27FC236}">
                <a16:creationId xmlns:a16="http://schemas.microsoft.com/office/drawing/2014/main" id="{AE748AD8-E39B-4DA6-A3D8-060C9B1F6F4A}"/>
              </a:ext>
            </a:extLst>
          </p:cNvPr>
          <p:cNvGrpSpPr/>
          <p:nvPr/>
        </p:nvGrpSpPr>
        <p:grpSpPr>
          <a:xfrm>
            <a:off x="539994" y="1934256"/>
            <a:ext cx="7049844" cy="2413966"/>
            <a:chOff x="539994" y="1934256"/>
            <a:chExt cx="7049844" cy="2413966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999D847-CAFD-4555-B6D1-50A3BFC3592B}"/>
                </a:ext>
              </a:extLst>
            </p:cNvPr>
            <p:cNvSpPr txBox="1"/>
            <p:nvPr/>
          </p:nvSpPr>
          <p:spPr>
            <a:xfrm>
              <a:off x="3905785" y="2101428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2019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2E6ABF7A-90C3-4057-A3A0-241C4A334EE6}"/>
                </a:ext>
              </a:extLst>
            </p:cNvPr>
            <p:cNvSpPr txBox="1"/>
            <p:nvPr/>
          </p:nvSpPr>
          <p:spPr>
            <a:xfrm>
              <a:off x="6892211" y="1934256"/>
              <a:ext cx="6976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2021</a:t>
              </a:r>
            </a:p>
            <a:p>
              <a:pPr algn="ctr"/>
              <a:r>
                <a:rPr lang="de-DE" sz="1200" b="1" dirty="0">
                  <a:solidFill>
                    <a:srgbClr val="A60009"/>
                  </a:solidFill>
                </a:rPr>
                <a:t>mobil</a:t>
              </a:r>
            </a:p>
          </p:txBody>
        </p:sp>
        <p:pic>
          <p:nvPicPr>
            <p:cNvPr id="25" name="Grafik 24" descr="Klassenzimmer">
              <a:extLst>
                <a:ext uri="{FF2B5EF4-FFF2-40B4-BE49-F238E27FC236}">
                  <a16:creationId xmlns:a16="http://schemas.microsoft.com/office/drawing/2014/main" id="{2EF0D754-0945-4AFE-B4F8-C780C1EF8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3948274" y="2454756"/>
              <a:ext cx="612648" cy="612648"/>
            </a:xfrm>
            <a:prstGeom prst="rect">
              <a:avLst/>
            </a:prstGeom>
          </p:spPr>
        </p:pic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0F753F78-EC36-4F8E-8D43-E10254F41A54}"/>
                </a:ext>
              </a:extLst>
            </p:cNvPr>
            <p:cNvSpPr txBox="1"/>
            <p:nvPr/>
          </p:nvSpPr>
          <p:spPr>
            <a:xfrm>
              <a:off x="3899373" y="303046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49 %</a:t>
              </a:r>
            </a:p>
          </p:txBody>
        </p:sp>
        <p:cxnSp>
          <p:nvCxnSpPr>
            <p:cNvPr id="14" name="Gerade Verbindung mit Pfeil 13">
              <a:extLst>
                <a:ext uri="{FF2B5EF4-FFF2-40B4-BE49-F238E27FC236}">
                  <a16:creationId xmlns:a16="http://schemas.microsoft.com/office/drawing/2014/main" id="{7835482B-B6EE-435F-AC30-8BF906E986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74723" y="2795833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>
              <a:extLst>
                <a:ext uri="{FF2B5EF4-FFF2-40B4-BE49-F238E27FC236}">
                  <a16:creationId xmlns:a16="http://schemas.microsoft.com/office/drawing/2014/main" id="{C1495AE6-C6F3-49ED-BA5F-B14C43837A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8246" y="3826735"/>
              <a:ext cx="1668855" cy="8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BC8719CF-EB76-4FF3-96E4-9F7DA3BA729F}"/>
                </a:ext>
              </a:extLst>
            </p:cNvPr>
            <p:cNvSpPr txBox="1"/>
            <p:nvPr/>
          </p:nvSpPr>
          <p:spPr>
            <a:xfrm>
              <a:off x="5232751" y="2437406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- 9 %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1ADD9B6D-C9EC-4DD1-8936-541F48CF1513}"/>
                </a:ext>
              </a:extLst>
            </p:cNvPr>
            <p:cNvSpPr txBox="1"/>
            <p:nvPr/>
          </p:nvSpPr>
          <p:spPr>
            <a:xfrm>
              <a:off x="5232751" y="3455110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solidFill>
                    <a:srgbClr val="A60009"/>
                  </a:solidFill>
                </a:rPr>
                <a:t>- 1 %</a:t>
              </a:r>
            </a:p>
          </p:txBody>
        </p:sp>
        <p:sp>
          <p:nvSpPr>
            <p:cNvPr id="27" name="Rechteck: abgerundete Ecken 5">
              <a:extLst>
                <a:ext uri="{FF2B5EF4-FFF2-40B4-BE49-F238E27FC236}">
                  <a16:creationId xmlns:a16="http://schemas.microsoft.com/office/drawing/2014/main" id="{58663921-009B-4BCE-8588-41CFCF3AFCF0}"/>
                </a:ext>
              </a:extLst>
            </p:cNvPr>
            <p:cNvSpPr/>
            <p:nvPr/>
          </p:nvSpPr>
          <p:spPr>
            <a:xfrm>
              <a:off x="539994" y="2314271"/>
              <a:ext cx="2871377" cy="848205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8" name="Grafik 27" descr="Büroarbeiter">
              <a:extLst>
                <a:ext uri="{FF2B5EF4-FFF2-40B4-BE49-F238E27FC236}">
                  <a16:creationId xmlns:a16="http://schemas.microsoft.com/office/drawing/2014/main" id="{00A82C43-4D79-4607-8046-4B09117BB3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02586" y="2271404"/>
              <a:ext cx="914400" cy="914400"/>
            </a:xfrm>
            <a:prstGeom prst="rect">
              <a:avLst/>
            </a:prstGeom>
          </p:spPr>
        </p:pic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6FDC071B-DFAB-459B-8B3D-176D82A26900}"/>
                </a:ext>
              </a:extLst>
            </p:cNvPr>
            <p:cNvSpPr txBox="1"/>
            <p:nvPr/>
          </p:nvSpPr>
          <p:spPr>
            <a:xfrm>
              <a:off x="1525275" y="2314712"/>
              <a:ext cx="173637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 </a:t>
              </a:r>
            </a:p>
            <a:p>
              <a:r>
                <a:rPr lang="de-DE" dirty="0"/>
                <a:t>Führungskräfte</a:t>
              </a:r>
            </a:p>
          </p:txBody>
        </p:sp>
        <p:sp>
          <p:nvSpPr>
            <p:cNvPr id="34" name="Rechteck: abgerundete Ecken 15">
              <a:extLst>
                <a:ext uri="{FF2B5EF4-FFF2-40B4-BE49-F238E27FC236}">
                  <a16:creationId xmlns:a16="http://schemas.microsoft.com/office/drawing/2014/main" id="{32F67412-1025-4DA5-A3AD-B6FB13C93DD9}"/>
                </a:ext>
              </a:extLst>
            </p:cNvPr>
            <p:cNvSpPr/>
            <p:nvPr/>
          </p:nvSpPr>
          <p:spPr>
            <a:xfrm>
              <a:off x="554544" y="3339668"/>
              <a:ext cx="2890324" cy="863966"/>
            </a:xfrm>
            <a:prstGeom prst="roundRect">
              <a:avLst>
                <a:gd name="adj" fmla="val 1009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A3B7C19C-93A0-490D-AF12-680A87AF2166}"/>
                </a:ext>
              </a:extLst>
            </p:cNvPr>
            <p:cNvSpPr txBox="1"/>
            <p:nvPr/>
          </p:nvSpPr>
          <p:spPr>
            <a:xfrm>
              <a:off x="1577595" y="3420325"/>
              <a:ext cx="1833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ohne Führungs-verantwortung</a:t>
              </a:r>
            </a:p>
          </p:txBody>
        </p:sp>
        <p:pic>
          <p:nvPicPr>
            <p:cNvPr id="36" name="Grafik 35" descr="Männliches Profil">
              <a:extLst>
                <a:ext uri="{FF2B5EF4-FFF2-40B4-BE49-F238E27FC236}">
                  <a16:creationId xmlns:a16="http://schemas.microsoft.com/office/drawing/2014/main" id="{CD5ABBA3-5F17-4659-ABF9-D93020A107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10580" y="3316340"/>
              <a:ext cx="997014" cy="914400"/>
            </a:xfrm>
            <a:prstGeom prst="rect">
              <a:avLst/>
            </a:prstGeom>
          </p:spPr>
        </p:pic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69926419-CE79-49DD-973D-6AA2368FAAA9}"/>
                </a:ext>
              </a:extLst>
            </p:cNvPr>
            <p:cNvSpPr txBox="1"/>
            <p:nvPr/>
          </p:nvSpPr>
          <p:spPr>
            <a:xfrm>
              <a:off x="6861937" y="303046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40 %</a:t>
              </a:r>
            </a:p>
          </p:txBody>
        </p:sp>
        <p:pic>
          <p:nvPicPr>
            <p:cNvPr id="26" name="Grafik 25" descr="Klassenzimmer">
              <a:extLst>
                <a:ext uri="{FF2B5EF4-FFF2-40B4-BE49-F238E27FC236}">
                  <a16:creationId xmlns:a16="http://schemas.microsoft.com/office/drawing/2014/main" id="{B5710567-C757-4AC7-AA37-45329044A3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6911046" y="2454757"/>
              <a:ext cx="612233" cy="612233"/>
            </a:xfrm>
            <a:prstGeom prst="rect">
              <a:avLst/>
            </a:prstGeom>
          </p:spPr>
        </p:pic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8F1D92E2-8C6C-4CB5-ACA1-D66C5D2D207C}"/>
                </a:ext>
              </a:extLst>
            </p:cNvPr>
            <p:cNvSpPr txBox="1"/>
            <p:nvPr/>
          </p:nvSpPr>
          <p:spPr>
            <a:xfrm>
              <a:off x="3899373" y="397889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26 %</a:t>
              </a:r>
            </a:p>
          </p:txBody>
        </p:sp>
        <p:pic>
          <p:nvPicPr>
            <p:cNvPr id="37" name="Grafik 36" descr="Klassenzimmer">
              <a:extLst>
                <a:ext uri="{FF2B5EF4-FFF2-40B4-BE49-F238E27FC236}">
                  <a16:creationId xmlns:a16="http://schemas.microsoft.com/office/drawing/2014/main" id="{B2531F44-7E1B-495A-8B67-35E89044BF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3980278" y="3505973"/>
              <a:ext cx="502920" cy="502920"/>
            </a:xfrm>
            <a:prstGeom prst="rect">
              <a:avLst/>
            </a:prstGeom>
          </p:spPr>
        </p:pic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50E283B6-7DF1-4718-9B73-592DEC33451B}"/>
                </a:ext>
              </a:extLst>
            </p:cNvPr>
            <p:cNvGrpSpPr/>
            <p:nvPr/>
          </p:nvGrpSpPr>
          <p:grpSpPr>
            <a:xfrm>
              <a:off x="6861937" y="3471309"/>
              <a:ext cx="710451" cy="876913"/>
              <a:chOff x="6911059" y="3680859"/>
              <a:chExt cx="710451" cy="876913"/>
            </a:xfrm>
          </p:grpSpPr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8B11B3CF-C7F7-453A-B37B-C0EF56673952}"/>
                  </a:ext>
                </a:extLst>
              </p:cNvPr>
              <p:cNvSpPr txBox="1"/>
              <p:nvPr/>
            </p:nvSpPr>
            <p:spPr>
              <a:xfrm>
                <a:off x="6911059" y="4188440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/>
                  <a:t>25 %</a:t>
                </a:r>
              </a:p>
            </p:txBody>
          </p:sp>
          <p:pic>
            <p:nvPicPr>
              <p:cNvPr id="38" name="Grafik 37" descr="Klassenzimmer">
                <a:extLst>
                  <a:ext uri="{FF2B5EF4-FFF2-40B4-BE49-F238E27FC236}">
                    <a16:creationId xmlns:a16="http://schemas.microsoft.com/office/drawing/2014/main" id="{2DE315EF-9BFE-4F89-87E6-B2FFF6005F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/>
            </p:blipFill>
            <p:spPr>
              <a:xfrm>
                <a:off x="6969104" y="3680859"/>
                <a:ext cx="576072" cy="576072"/>
              </a:xfrm>
              <a:prstGeom prst="rect">
                <a:avLst/>
              </a:prstGeom>
            </p:spPr>
          </p:pic>
        </p:grp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FA2D2A90-4BEF-4764-AC5C-BB62FA3B8D7A}"/>
              </a:ext>
            </a:extLst>
          </p:cNvPr>
          <p:cNvSpPr txBox="1"/>
          <p:nvPr/>
        </p:nvSpPr>
        <p:spPr>
          <a:xfrm>
            <a:off x="7763740" y="205526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Anteil der Antwort „trifft zu“</a:t>
            </a:r>
          </a:p>
        </p:txBody>
      </p:sp>
    </p:spTree>
    <p:extLst>
      <p:ext uri="{BB962C8B-B14F-4D97-AF65-F5344CB8AC3E}">
        <p14:creationId xmlns:p14="http://schemas.microsoft.com/office/powerpoint/2010/main" val="2530108739"/>
      </p:ext>
    </p:extLst>
  </p:cSld>
  <p:clrMapOvr>
    <a:masterClrMapping/>
  </p:clrMapOvr>
</p:sld>
</file>

<file path=ppt/theme/theme1.xml><?xml version="1.0" encoding="utf-8"?>
<a:theme xmlns:a="http://schemas.openxmlformats.org/drawingml/2006/main" name="iga_vorlage">
  <a:themeElements>
    <a:clrScheme name="IGA Farbklima">
      <a:dk1>
        <a:sysClr val="windowText" lastClr="000000"/>
      </a:dk1>
      <a:lt1>
        <a:sysClr val="window" lastClr="FFFFFF"/>
      </a:lt1>
      <a:dk2>
        <a:srgbClr val="141313"/>
      </a:dk2>
      <a:lt2>
        <a:srgbClr val="FFFFFE"/>
      </a:lt2>
      <a:accent1>
        <a:srgbClr val="8E101C"/>
      </a:accent1>
      <a:accent2>
        <a:srgbClr val="636463"/>
      </a:accent2>
      <a:accent3>
        <a:srgbClr val="004467"/>
      </a:accent3>
      <a:accent4>
        <a:srgbClr val="7292A6"/>
      </a:accent4>
      <a:accent5>
        <a:srgbClr val="A8A81E"/>
      </a:accent5>
      <a:accent6>
        <a:srgbClr val="B95C18"/>
      </a:accent6>
      <a:hlink>
        <a:srgbClr val="8E101C"/>
      </a:hlink>
      <a:folHlink>
        <a:srgbClr val="B95C18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ga_praesentation_zur_Vorlagenerstellung" id="{14197789-6E0A-49AE-AB59-DDB70E75A3E6}" vid="{58385A9F-CFCD-4F18-8E81-680EEAD552B9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iga-Praesentationsvorlage_2022</Template>
  <TotalTime>0</TotalTime>
  <Words>693</Words>
  <Application>Microsoft Office PowerPoint</Application>
  <PresentationFormat>Bildschirmpräsentation (16:9)</PresentationFormat>
  <Paragraphs>183</Paragraphs>
  <Slides>15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iga_vorlage</vt:lpstr>
      <vt:lpstr>New Work &amp; Führung Sonderauswertung 2021 Digital Leadership</vt:lpstr>
      <vt:lpstr>Virtuelle Zusammenarbeit –  Chancen und Risiken </vt:lpstr>
      <vt:lpstr>Führen auf Distanz – Kommunikation und Vertrauen</vt:lpstr>
      <vt:lpstr>Mehr Vertrauen – weniger Kontrolle</vt:lpstr>
      <vt:lpstr>Wohlbefinden und Zufriedenheit durch Führen auf Distanz </vt:lpstr>
      <vt:lpstr>Führungskräfte haben die Belastungen im Blick </vt:lpstr>
      <vt:lpstr>Betriebe achten auf die Gesundheit der Beschäftigten</vt:lpstr>
      <vt:lpstr>Kompetenzentwicklung  zwischen 2019 und 2021</vt:lpstr>
      <vt:lpstr>Qualifizierungen rückläufig</vt:lpstr>
      <vt:lpstr>Learning on the Job ebenfalls rückläufig</vt:lpstr>
      <vt:lpstr>Gesundheitskompetenz hat sich verbessert</vt:lpstr>
      <vt:lpstr>Arbeit hat mehr Einfluss auf Gesundheit</vt:lpstr>
      <vt:lpstr>Mehr Ressourcen für Beschäftigte</vt:lpstr>
      <vt:lpstr>Fazit</vt:lpstr>
      <vt:lpstr>weiter zu…</vt:lpstr>
    </vt:vector>
  </TitlesOfParts>
  <Company>the-panther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Work &amp; Führung Sonderauswertung 2021 Digital Leadership</dc:title>
  <dc:creator>Birkner, Susanne;oliver.hasselmann@bgf-institut.de;Patricia.Lueck@bv.aok.de</dc:creator>
  <cp:keywords>Digital Leadership, Führung, Sonderauswertung, Distanz, virtuell, teamflexibel</cp:keywords>
  <cp:lastModifiedBy>Schiemannz, Anett</cp:lastModifiedBy>
  <cp:revision>65</cp:revision>
  <dcterms:created xsi:type="dcterms:W3CDTF">2022-01-11T07:38:37Z</dcterms:created>
  <dcterms:modified xsi:type="dcterms:W3CDTF">2022-03-25T12:17:44Z</dcterms:modified>
  <cp:category>Digital Leadership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545839c-a198-4d87-a0d2-c07b8aa32614_Enabled">
    <vt:lpwstr>true</vt:lpwstr>
  </property>
  <property fmtid="{D5CDD505-2E9C-101B-9397-08002B2CF9AE}" pid="3" name="MSIP_Label_7545839c-a198-4d87-a0d2-c07b8aa32614_SetDate">
    <vt:lpwstr>2022-01-11T07:38:37Z</vt:lpwstr>
  </property>
  <property fmtid="{D5CDD505-2E9C-101B-9397-08002B2CF9AE}" pid="4" name="MSIP_Label_7545839c-a198-4d87-a0d2-c07b8aa32614_Method">
    <vt:lpwstr>Standard</vt:lpwstr>
  </property>
  <property fmtid="{D5CDD505-2E9C-101B-9397-08002B2CF9AE}" pid="5" name="MSIP_Label_7545839c-a198-4d87-a0d2-c07b8aa32614_Name">
    <vt:lpwstr>Öffentlich</vt:lpwstr>
  </property>
  <property fmtid="{D5CDD505-2E9C-101B-9397-08002B2CF9AE}" pid="6" name="MSIP_Label_7545839c-a198-4d87-a0d2-c07b8aa32614_SiteId">
    <vt:lpwstr>f3987bed-0f17-4307-a6bb-a2ae861736b7</vt:lpwstr>
  </property>
  <property fmtid="{D5CDD505-2E9C-101B-9397-08002B2CF9AE}" pid="7" name="MSIP_Label_7545839c-a198-4d87-a0d2-c07b8aa32614_ActionId">
    <vt:lpwstr>c7baddf4-9c0a-4d92-b2ce-6bb9373ec030</vt:lpwstr>
  </property>
  <property fmtid="{D5CDD505-2E9C-101B-9397-08002B2CF9AE}" pid="8" name="MSIP_Label_7545839c-a198-4d87-a0d2-c07b8aa32614_ContentBits">
    <vt:lpwstr>0</vt:lpwstr>
  </property>
</Properties>
</file>