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72" r:id="rId2"/>
    <p:sldId id="652" r:id="rId3"/>
    <p:sldId id="653" r:id="rId4"/>
    <p:sldId id="654" r:id="rId5"/>
    <p:sldId id="655" r:id="rId6"/>
    <p:sldId id="656" r:id="rId7"/>
    <p:sldId id="657" r:id="rId8"/>
    <p:sldId id="265" r:id="rId9"/>
    <p:sldId id="658" r:id="rId10"/>
    <p:sldId id="660" r:id="rId11"/>
    <p:sldId id="648" r:id="rId12"/>
    <p:sldId id="646" r:id="rId13"/>
    <p:sldId id="661" r:id="rId14"/>
    <p:sldId id="659" r:id="rId15"/>
    <p:sldId id="259" r:id="rId16"/>
  </p:sldIdLst>
  <p:sldSz cx="9144000" cy="5143500" type="screen16x9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chiemannz, Anett" initials="SA" lastIdx="13" clrIdx="0">
    <p:extLst>
      <p:ext uri="{19B8F6BF-5375-455C-9EA6-DF929625EA0E}">
        <p15:presenceInfo xmlns:p15="http://schemas.microsoft.com/office/powerpoint/2012/main" userId="S::anett.schiemannz@dguv.de::a99025e3-3144-4d76-8cba-4723f1c0a1d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0009"/>
    <a:srgbClr val="C49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24" autoAdjust="0"/>
    <p:restoredTop sz="86481" autoAdjust="0"/>
  </p:normalViewPr>
  <p:slideViewPr>
    <p:cSldViewPr snapToGrid="0" snapToObjects="1">
      <p:cViewPr varScale="1">
        <p:scale>
          <a:sx n="77" d="100"/>
          <a:sy n="77" d="100"/>
        </p:scale>
        <p:origin x="888" y="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0F8875-03A0-4D1C-8AB4-9F9CA55C928D}" type="datetimeFigureOut">
              <a:rPr lang="de-DE" smtClean="0"/>
              <a:t>16.12.2021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DD4BDC-837F-4B07-8D35-B37B12DC936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5109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="1" dirty="0"/>
              <a:t>Zielgruppe: </a:t>
            </a:r>
            <a:r>
              <a:rPr lang="de-DE" b="0" dirty="0"/>
              <a:t>BGM-Fachkraft (BGM-FK) (die Präsentation dient als Arbeitsgrundlage für BGM-FK zur Durchführung einer Arbeitssituationsanalyse) </a:t>
            </a:r>
          </a:p>
          <a:p>
            <a:r>
              <a:rPr lang="de-DE" b="1" dirty="0"/>
              <a:t>TN: </a:t>
            </a:r>
            <a:r>
              <a:rPr lang="de-DE" b="0" dirty="0"/>
              <a:t>Beschäftigte (wenn von TN gesprochen wird, sind die Beschäftigten im Unternehmen gemeint) </a:t>
            </a:r>
          </a:p>
          <a:p>
            <a:r>
              <a:rPr lang="de-DE" b="1" dirty="0"/>
              <a:t>Ziel: </a:t>
            </a:r>
            <a:r>
              <a:rPr lang="de-DE" b="0" dirty="0"/>
              <a:t>Bedarfe der Beschäftigten abfragen für einen mitarbeiterorientierten Prozess </a:t>
            </a:r>
          </a:p>
          <a:p>
            <a:r>
              <a:rPr lang="de-DE" b="1" dirty="0"/>
              <a:t>Dauer: </a:t>
            </a:r>
            <a:r>
              <a:rPr lang="de-DE" b="0" dirty="0"/>
              <a:t>4 Stunden </a:t>
            </a:r>
          </a:p>
          <a:p>
            <a:r>
              <a:rPr lang="de-DE" b="1" dirty="0"/>
              <a:t>Theoretischer Hintergrund</a:t>
            </a:r>
            <a:r>
              <a:rPr lang="de-DE" b="0" dirty="0"/>
              <a:t>: Arbeitssituationserfassung nach Nieder und PERMA-Modell </a:t>
            </a:r>
          </a:p>
          <a:p>
            <a:r>
              <a:rPr lang="de-DE" b="1" dirty="0"/>
              <a:t>Ausblick: </a:t>
            </a:r>
            <a:r>
              <a:rPr lang="de-DE" b="0" dirty="0"/>
              <a:t>Ergebnisse werden im Steuerungskreis besprochen und Zuständigkeiten werden zugeteilt 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DD4BDC-837F-4B07-8D35-B37B12DC9362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66591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2138C7-199A-4651-9757-73A9C97F46D3}" type="slidenum">
              <a:rPr lang="de-DE"/>
              <a:pPr/>
              <a:t>11</a:t>
            </a:fld>
            <a:endParaRPr lang="de-DE"/>
          </a:p>
        </p:txBody>
      </p:sp>
      <p:sp>
        <p:nvSpPr>
          <p:cNvPr id="12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225002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2138C7-199A-4651-9757-73A9C97F46D3}" type="slidenum">
              <a:rPr lang="de-DE"/>
              <a:pPr/>
              <a:t>12</a:t>
            </a:fld>
            <a:endParaRPr lang="de-DE"/>
          </a:p>
        </p:txBody>
      </p:sp>
      <p:sp>
        <p:nvSpPr>
          <p:cNvPr id="12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="1" dirty="0"/>
              <a:t>Ziel: </a:t>
            </a:r>
            <a:r>
              <a:rPr lang="de-DE" dirty="0"/>
              <a:t>Hands on Mentalität steigern</a:t>
            </a:r>
          </a:p>
          <a:p>
            <a:r>
              <a:rPr lang="de-DE" dirty="0"/>
              <a:t>Wir sind gemeinsam für den Prozess verantwortlich und können alle mitgestalten.</a:t>
            </a:r>
          </a:p>
          <a:p>
            <a:r>
              <a:rPr lang="de-DE" dirty="0"/>
              <a:t>Demnach sind wir auch alle für das Gelingen des Prozesses verantwortlich.</a:t>
            </a:r>
          </a:p>
          <a:p>
            <a:r>
              <a:rPr lang="de-DE" dirty="0"/>
              <a:t>Gemeinsames </a:t>
            </a:r>
            <a:r>
              <a:rPr lang="en-GB" noProof="0" dirty="0"/>
              <a:t>Commitment</a:t>
            </a:r>
            <a:r>
              <a:rPr lang="de-DE" dirty="0"/>
              <a:t> fördern.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876033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="1" dirty="0"/>
              <a:t>Ziel: </a:t>
            </a:r>
            <a:r>
              <a:rPr lang="de-DE" dirty="0"/>
              <a:t>Hands on Mentalität steigern</a:t>
            </a:r>
          </a:p>
          <a:p>
            <a:r>
              <a:rPr lang="de-DE" dirty="0"/>
              <a:t>Wir sind gemeinsam für den Prozess verantwortlich und können alle mitgestalten.</a:t>
            </a:r>
          </a:p>
          <a:p>
            <a:r>
              <a:rPr lang="de-DE" dirty="0"/>
              <a:t>Demnach sind wir auch alle für das Gelingen des Prozesses verantwortlich.</a:t>
            </a:r>
          </a:p>
          <a:p>
            <a:r>
              <a:rPr lang="de-DE" dirty="0"/>
              <a:t>Gemeinsames </a:t>
            </a:r>
            <a:r>
              <a:rPr lang="en-GB" noProof="0" dirty="0"/>
              <a:t>Commitment</a:t>
            </a:r>
            <a:r>
              <a:rPr lang="de-DE" dirty="0"/>
              <a:t> fördern. </a:t>
            </a:r>
          </a:p>
          <a:p>
            <a:endParaRPr lang="de-DE" dirty="0"/>
          </a:p>
          <a:p>
            <a:r>
              <a:rPr lang="de-DE" b="1" dirty="0"/>
              <a:t>Falls die Bewertung schlecht ausfällt (im Schnitt &lt;=4): </a:t>
            </a:r>
          </a:p>
          <a:p>
            <a:r>
              <a:rPr lang="de-DE" dirty="0"/>
              <a:t>Was braucht es, damit Sie die Anregungen eigenständig umsetzen können? </a:t>
            </a:r>
          </a:p>
          <a:p>
            <a:endParaRPr lang="de-DE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b="1" dirty="0"/>
              <a:t>Zusätzliche Übung: </a:t>
            </a:r>
            <a:r>
              <a:rPr lang="de-DE" dirty="0"/>
              <a:t>Jede/Jeder schreibt auf einen Zettel: „mein persönlicher Gesundheitsvertrag“. 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DD4BDC-837F-4B07-8D35-B37B12DC9362}" type="slidenum">
              <a:rPr lang="de-DE" smtClean="0"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12336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="1" dirty="0"/>
              <a:t>Ziel: </a:t>
            </a:r>
            <a:r>
              <a:rPr lang="de-DE" dirty="0"/>
              <a:t>Hands on Mentalität steigern</a:t>
            </a:r>
          </a:p>
          <a:p>
            <a:r>
              <a:rPr lang="de-DE" dirty="0"/>
              <a:t>Wir sind gemeinsam für den Prozess verantwortlich und können alle mitgestalten.</a:t>
            </a:r>
          </a:p>
          <a:p>
            <a:r>
              <a:rPr lang="de-DE" dirty="0"/>
              <a:t>Demnach sind wir auch alle für das Gelingen des Prozesses verantwortlich.</a:t>
            </a:r>
          </a:p>
          <a:p>
            <a:r>
              <a:rPr lang="de-DE" dirty="0"/>
              <a:t>Gemeinsames </a:t>
            </a:r>
            <a:r>
              <a:rPr lang="en-GB" noProof="0" dirty="0"/>
              <a:t>Commitment</a:t>
            </a:r>
            <a:r>
              <a:rPr lang="de-DE" dirty="0"/>
              <a:t> fördern.</a:t>
            </a:r>
          </a:p>
          <a:p>
            <a:endParaRPr lang="de-DE" dirty="0"/>
          </a:p>
          <a:p>
            <a:r>
              <a:rPr lang="de-DE" b="1" dirty="0"/>
              <a:t>Falls die Bewertung schlecht ausfällt (im Schnitt &lt;=4): </a:t>
            </a:r>
          </a:p>
          <a:p>
            <a:r>
              <a:rPr lang="de-DE" dirty="0"/>
              <a:t>Was braucht es, damit Sie die Anregungen eigenständig umsetzen können? </a:t>
            </a:r>
          </a:p>
          <a:p>
            <a:endParaRPr lang="de-DE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b="1" dirty="0"/>
              <a:t>Zusätzliche Übung: </a:t>
            </a:r>
            <a:r>
              <a:rPr lang="de-DE" dirty="0"/>
              <a:t>Jede/Jeder schreibt auf einen Zettel: „mein persönlicher Gesundheitsvertrag“. 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DD4BDC-837F-4B07-8D35-B37B12DC9362}" type="slidenum">
              <a:rPr lang="de-DE" smtClean="0"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36470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="0" dirty="0"/>
              <a:t>Aufblühen: wenn eine Pflanze nicht gut wächst, beschuldigen wir niemals die Pflanze.</a:t>
            </a:r>
          </a:p>
          <a:p>
            <a:r>
              <a:rPr lang="de-DE" b="0" dirty="0"/>
              <a:t>Daher gefällt uns die Metapher so gut, dass wir die Saat streuen können, um dafür Sorge zu tragen, dass unsere MA aufblühen.</a:t>
            </a:r>
          </a:p>
          <a:p>
            <a:r>
              <a:rPr lang="de-DE" b="0" dirty="0"/>
              <a:t>Eine wertschätzende Unternehmenskultur kann ein BGM-Ziel sein.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DD4BDC-837F-4B07-8D35-B37B12DC9362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75532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sz="16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DD4BDC-837F-4B07-8D35-B37B12DC9362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67411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b="0" dirty="0"/>
              <a:t>Erarbeitung der Beispiele im Plenum an einer Metaplanwand. TN sammeln ihre Beispiele auf Moderationskarten.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b="1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b="1" dirty="0"/>
              <a:t>Priorisierung/Bepunktung: 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lang="de-DE" sz="800" dirty="0">
                <a:sym typeface="Wingdings" pitchFamily="2" charset="2"/>
              </a:rPr>
              <a:t>Jeder teilnehmenden Person stehen 3 Wertungspunkte in Form von Klebepunkten zur Verfügung.</a:t>
            </a:r>
            <a:endParaRPr lang="de-DE" sz="800" dirty="0"/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lang="de-DE" sz="800" dirty="0">
                <a:sym typeface="Wingdings" pitchFamily="2" charset="2"/>
              </a:rPr>
              <a:t>Die Anzahl der Punkte je Bereich wird in der Spalte Bewertung erfasst und lässt Rückschlüsse auf die Priorität zu.</a:t>
            </a:r>
            <a:endParaRPr lang="de-DE" sz="8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DD4BDC-837F-4B07-8D35-B37B12DC9362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9151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de-DE" b="0" dirty="0"/>
              <a:t>Der Bereich mit der höchsten Priorität, wird an einer weiteren Metaplanwand genauer beleuchtet.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b="0" dirty="0"/>
              <a:t>Erarbeitung der Beispiele im Plenum an einer Metaplanwand. TN sammeln ihre Beispiele auf Moderationskarten.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DD4BDC-837F-4B07-8D35-B37B12DC9362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90046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b="0" dirty="0"/>
              <a:t>Erarbeitung der Beispiele im Plenum an einer Metaplanwand. TN sammeln ihre Beispiele auf Moderationskarten.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b="1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b="1" dirty="0"/>
              <a:t>Priorisierung/Bepunktung: 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lang="de-DE" sz="1200" dirty="0">
                <a:sym typeface="Wingdings" pitchFamily="2" charset="2"/>
              </a:rPr>
              <a:t>Jeder teilnehmenden Person stehen 3 Wertungspunkte in Form von Klebepunkten zur Verfügung.</a:t>
            </a:r>
            <a:endParaRPr lang="de-DE" sz="1200" dirty="0"/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lang="de-DE" sz="1200" dirty="0">
                <a:sym typeface="Wingdings" pitchFamily="2" charset="2"/>
              </a:rPr>
              <a:t>Die Anzahl der Punkte je Bereich wird in der Spalte Bewertung erfasst und lässt Rückschlüsse auf die Priorität zu.</a:t>
            </a:r>
            <a:endParaRPr lang="de-DE" sz="12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DD4BDC-837F-4B07-8D35-B37B12DC9362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66672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="1" dirty="0"/>
              <a:t>Methodik: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b="0" dirty="0"/>
              <a:t>Die vier Zielvorstellungen aus Tabelle 7 mit der höchsten Priorität, werden auf jeweils eine Flipchart als positive Zielformulierung notiert. </a:t>
            </a:r>
            <a:endParaRPr lang="de-DE" dirty="0"/>
          </a:p>
          <a:p>
            <a:r>
              <a:rPr lang="de-DE" dirty="0"/>
              <a:t>Ideenkarussell: in die vier Ecken des Raumes werden jeweils Flipcharts hingestellt. </a:t>
            </a:r>
          </a:p>
          <a:p>
            <a:r>
              <a:rPr lang="de-DE" dirty="0"/>
              <a:t>Im Rotationssystem beantworten die TN die Fragestellungen auf den Flipcharts „positive Zielformulierung“.  </a:t>
            </a:r>
          </a:p>
          <a:p>
            <a:endParaRPr lang="de-DE" dirty="0"/>
          </a:p>
          <a:p>
            <a:r>
              <a:rPr lang="de-DE" b="1" dirty="0"/>
              <a:t>Hinweis</a:t>
            </a:r>
            <a:r>
              <a:rPr lang="de-DE" dirty="0"/>
              <a:t>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Um leichter Ideen zu generieren, werden die folgenden Fragestellungen mittels </a:t>
            </a:r>
            <a:r>
              <a:rPr lang="en-GB" noProof="0" dirty="0"/>
              <a:t>Beamer</a:t>
            </a:r>
            <a:r>
              <a:rPr lang="de-DE" dirty="0"/>
              <a:t> an die Wand geworfen.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DD4BDC-837F-4B07-8D35-B37B12DC9362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41172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="1" dirty="0"/>
              <a:t>Methodik: </a:t>
            </a:r>
          </a:p>
          <a:p>
            <a:r>
              <a:rPr lang="de-DE" dirty="0"/>
              <a:t>Ideenkarussell: in die vier Ecken des Raumes werden jeweils Flipcharts hingestellt. </a:t>
            </a:r>
          </a:p>
          <a:p>
            <a:r>
              <a:rPr lang="de-DE" dirty="0"/>
              <a:t>Im Rotationssystem beantworten die TN die Fragestellungen auf den Flipcharts Lösungsvorschläge. </a:t>
            </a:r>
          </a:p>
          <a:p>
            <a:endParaRPr lang="de-DE" dirty="0"/>
          </a:p>
          <a:p>
            <a:r>
              <a:rPr lang="de-DE" b="1" dirty="0"/>
              <a:t>Hinweis: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b="1" dirty="0"/>
              <a:t>- Folie 6 dient als Arbeitsgrundlage für die Lösungsgenerierung!!!! </a:t>
            </a:r>
            <a:r>
              <a:rPr lang="de-DE" sz="1200" b="1" dirty="0"/>
              <a:t>Wie können wir diese Ressourcen übertragen auf unsere Zielvorstellungen und Lösungsvorschläge? </a:t>
            </a:r>
            <a:endParaRPr lang="de-DE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- Um leichter Ideen zu generieren, werde die folgenden Fragestellungen mittels </a:t>
            </a:r>
            <a:r>
              <a:rPr lang="en-GB" noProof="0" dirty="0"/>
              <a:t>Beamer</a:t>
            </a:r>
            <a:r>
              <a:rPr lang="de-DE" dirty="0"/>
              <a:t> an die Wand geworfen. </a:t>
            </a:r>
          </a:p>
          <a:p>
            <a:endParaRPr lang="de-DE" dirty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DD4BDC-837F-4B07-8D35-B37B12DC9362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54965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2138C7-199A-4651-9757-73A9C97F46D3}" type="slidenum">
              <a:rPr lang="de-DE"/>
              <a:pPr/>
              <a:t>10</a:t>
            </a:fld>
            <a:endParaRPr lang="de-DE"/>
          </a:p>
        </p:txBody>
      </p:sp>
      <p:sp>
        <p:nvSpPr>
          <p:cNvPr id="12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="1" dirty="0"/>
              <a:t>Ziel</a:t>
            </a:r>
            <a:r>
              <a:rPr lang="de-DE" dirty="0"/>
              <a:t>: Insbesondere als motivierende Sofortmaßnahme wichtig; optionaler Schritt, je nachdem, ob die vorausgehenden Übungen bereits Wünsche rund um gesundheitliche Angebote abgedeckt haben.</a:t>
            </a:r>
          </a:p>
          <a:p>
            <a:r>
              <a:rPr lang="de-DE" b="1" dirty="0"/>
              <a:t>Methodik: </a:t>
            </a:r>
          </a:p>
          <a:p>
            <a:r>
              <a:rPr lang="de-DE" dirty="0"/>
              <a:t>- Gemeinsames Brainstorming im Plenum</a:t>
            </a:r>
          </a:p>
          <a:p>
            <a:r>
              <a:rPr lang="de-DE" dirty="0"/>
              <a:t>- Falls keine Vorschläge kommen, erst in Murmelgruppen zusammengehen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39531" y="1207243"/>
            <a:ext cx="7065818" cy="1897088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lnSpc>
                <a:spcPct val="110000"/>
              </a:lnSpc>
              <a:defRPr sz="360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r>
              <a:rPr lang="de-DE" dirty="0"/>
              <a:t>Platz für eine dreizeilige Überschrift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439532" y="3615122"/>
            <a:ext cx="8479536" cy="61299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50000"/>
              <a:buFont typeface="Wingdings" charset="2"/>
              <a:buNone/>
              <a:tabLst/>
              <a:defRPr sz="1600">
                <a:solidFill>
                  <a:schemeClr val="tx1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z="1600" dirty="0"/>
              <a:t>Referentin: </a:t>
            </a:r>
            <a:r>
              <a:rPr lang="de-DE" dirty="0"/>
              <a:t>Dr. Erika Mustermann</a:t>
            </a:r>
          </a:p>
        </p:txBody>
      </p:sp>
      <p:sp>
        <p:nvSpPr>
          <p:cNvPr id="7" name="Rechteck 6"/>
          <p:cNvSpPr/>
          <p:nvPr userDrawn="1"/>
        </p:nvSpPr>
        <p:spPr>
          <a:xfrm>
            <a:off x="-117595" y="1434575"/>
            <a:ext cx="219511" cy="258693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34478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2777339" y="4839891"/>
            <a:ext cx="3855198" cy="357188"/>
          </a:xfrm>
          <a:prstGeom prst="rect">
            <a:avLst/>
          </a:prstGeom>
        </p:spPr>
        <p:txBody>
          <a:bodyPr/>
          <a:lstStyle/>
          <a:p>
            <a:r>
              <a:rPr lang="de-DE"/>
              <a:t>Firma, Abteilung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/>
              <a:t>Stand </a:t>
            </a:r>
            <a:fld id="{E5E22068-84F3-4C81-88C5-96249E7848FC}" type="datetime1">
              <a:rPr lang="de-DE" smtClean="0"/>
              <a:pPr/>
              <a:t>16.12.2021</a:t>
            </a:fld>
            <a:r>
              <a:rPr lang="de-DE"/>
              <a:t>         </a:t>
            </a:r>
            <a:fld id="{28FF2982-8A0D-420E-ACB1-6FD0CF9F45E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0442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FAF083-930E-493C-8128-1BB2473312AB}" type="datetime1">
              <a:rPr lang="de-DE" smtClean="0"/>
              <a:t>16.12.2021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www.bgf-institut.de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195FEC-14DB-4AE7-A166-8057D10820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9174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613378"/>
            <a:ext cx="6111680" cy="1042702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2800" baseline="0"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Platz für eine zweizeilige</a:t>
            </a:r>
            <a:br>
              <a:rPr lang="de-DE" dirty="0"/>
            </a:br>
            <a:r>
              <a:rPr lang="de-DE" dirty="0"/>
              <a:t>Seitenüberschrift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49360" y="1881410"/>
            <a:ext cx="8229600" cy="2022516"/>
          </a:xfrm>
          <a:prstGeom prst="rect">
            <a:avLst/>
          </a:prstGeom>
        </p:spPr>
        <p:txBody>
          <a:bodyPr>
            <a:normAutofit/>
          </a:bodyPr>
          <a:lstStyle>
            <a:lvl1pPr marL="342000" indent="-342900">
              <a:spcBef>
                <a:spcPts val="0"/>
              </a:spcBef>
              <a:buClr>
                <a:schemeClr val="accent1"/>
              </a:buClr>
              <a:buSzPct val="50000"/>
              <a:buFont typeface="Wingdings" charset="2"/>
              <a:buChar char="§"/>
              <a:defRPr sz="1600"/>
            </a:lvl1pPr>
            <a:lvl2pPr marL="742950" indent="-285750">
              <a:buClr>
                <a:schemeClr val="accent2"/>
              </a:buClr>
              <a:buSzPct val="50000"/>
              <a:buFont typeface="Wingdings" charset="2"/>
              <a:buChar char="§"/>
              <a:defRPr sz="1600"/>
            </a:lvl2pPr>
            <a:lvl3pPr>
              <a:buClr>
                <a:schemeClr val="accent3"/>
              </a:buClr>
              <a:buSzPct val="50000"/>
              <a:defRPr sz="1600"/>
            </a:lvl3pPr>
            <a:lvl4pPr marL="1600200" indent="-228600">
              <a:buClr>
                <a:schemeClr val="accent3"/>
              </a:buClr>
              <a:buSzPct val="50000"/>
              <a:buFont typeface="Wingdings" charset="2"/>
              <a:buChar char="§"/>
              <a:defRPr sz="1600"/>
            </a:lvl4pPr>
            <a:lvl5pPr marL="2057400" indent="-228600">
              <a:buClr>
                <a:schemeClr val="accent3"/>
              </a:buClr>
              <a:buSzPct val="50000"/>
              <a:buFont typeface="Wingdings" charset="2"/>
              <a:buChar char="§"/>
              <a:defRPr sz="160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68880" y="4814297"/>
            <a:ext cx="2133600" cy="273844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DE"/>
              <a:t>S. </a:t>
            </a:r>
            <a:fld id="{0EDFE99D-8152-C04A-9D84-69165463340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40884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Bild (rech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Bildplatzhalter 17"/>
          <p:cNvSpPr>
            <a:spLocks noGrp="1"/>
          </p:cNvSpPr>
          <p:nvPr>
            <p:ph type="pic" sz="quarter" idx="14"/>
          </p:nvPr>
        </p:nvSpPr>
        <p:spPr>
          <a:xfrm>
            <a:off x="6016179" y="1881410"/>
            <a:ext cx="3032476" cy="2022516"/>
          </a:xfrm>
          <a:prstGeom prst="rect">
            <a:avLst/>
          </a:prstGeom>
        </p:spPr>
        <p:txBody>
          <a:bodyPr vert="horz"/>
          <a:lstStyle/>
          <a:p>
            <a:r>
              <a:rPr lang="de-DE"/>
              <a:t>Bild durch Klicken auf Symbol hinzufügen</a:t>
            </a:r>
          </a:p>
        </p:txBody>
      </p:sp>
      <p:sp>
        <p:nvSpPr>
          <p:cNvPr id="8" name="Inhaltsplatzhalter 2"/>
          <p:cNvSpPr>
            <a:spLocks noGrp="1"/>
          </p:cNvSpPr>
          <p:nvPr>
            <p:ph idx="1"/>
          </p:nvPr>
        </p:nvSpPr>
        <p:spPr>
          <a:xfrm>
            <a:off x="449360" y="1881410"/>
            <a:ext cx="5457946" cy="2022516"/>
          </a:xfrm>
          <a:prstGeom prst="rect">
            <a:avLst/>
          </a:prstGeom>
        </p:spPr>
        <p:txBody>
          <a:bodyPr>
            <a:normAutofit/>
          </a:bodyPr>
          <a:lstStyle>
            <a:lvl1pPr marL="342000" indent="-342900">
              <a:spcBef>
                <a:spcPts val="0"/>
              </a:spcBef>
              <a:buClr>
                <a:schemeClr val="accent1"/>
              </a:buClr>
              <a:buSzPct val="50000"/>
              <a:buFont typeface="Wingdings" charset="2"/>
              <a:buChar char="§"/>
              <a:defRPr sz="1600"/>
            </a:lvl1pPr>
            <a:lvl2pPr marL="742950" indent="-285750">
              <a:buClr>
                <a:schemeClr val="accent2"/>
              </a:buClr>
              <a:buSzPct val="50000"/>
              <a:buFont typeface="Wingdings" charset="2"/>
              <a:buChar char="§"/>
              <a:defRPr sz="1600"/>
            </a:lvl2pPr>
            <a:lvl3pPr>
              <a:buClr>
                <a:schemeClr val="accent3"/>
              </a:buClr>
              <a:buSzPct val="50000"/>
              <a:defRPr sz="1600"/>
            </a:lvl3pPr>
            <a:lvl4pPr marL="1600200" indent="-228600">
              <a:buClr>
                <a:schemeClr val="accent3"/>
              </a:buClr>
              <a:buSzPct val="50000"/>
              <a:buFont typeface="Wingdings" charset="2"/>
              <a:buChar char="§"/>
              <a:defRPr sz="1600"/>
            </a:lvl4pPr>
            <a:lvl5pPr marL="2057400" indent="-228600">
              <a:buClr>
                <a:schemeClr val="accent3"/>
              </a:buClr>
              <a:buSzPct val="50000"/>
              <a:buFont typeface="Wingdings" charset="2"/>
              <a:buChar char="§"/>
              <a:defRPr sz="160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68880" y="4814297"/>
            <a:ext cx="2133600" cy="273844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DE"/>
              <a:t>S. </a:t>
            </a:r>
            <a:fld id="{0EDFE99D-8152-C04A-9D84-69165463340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5" name="Rechteck 14"/>
          <p:cNvSpPr/>
          <p:nvPr userDrawn="1"/>
        </p:nvSpPr>
        <p:spPr>
          <a:xfrm>
            <a:off x="9048656" y="1881410"/>
            <a:ext cx="187249" cy="202251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1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613378"/>
            <a:ext cx="6111680" cy="1042702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2800" baseline="0"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Platz für eine zweizeilige</a:t>
            </a:r>
            <a:br>
              <a:rPr lang="de-DE" dirty="0"/>
            </a:br>
            <a:r>
              <a:rPr lang="de-DE" dirty="0"/>
              <a:t>Seitenüberschrift</a:t>
            </a:r>
          </a:p>
        </p:txBody>
      </p:sp>
    </p:spTree>
    <p:extLst>
      <p:ext uri="{BB962C8B-B14F-4D97-AF65-F5344CB8AC3E}">
        <p14:creationId xmlns:p14="http://schemas.microsoft.com/office/powerpoint/2010/main" val="3390397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Bild (link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17"/>
          <p:cNvSpPr>
            <a:spLocks noGrp="1"/>
          </p:cNvSpPr>
          <p:nvPr>
            <p:ph type="pic" sz="quarter" idx="14"/>
          </p:nvPr>
        </p:nvSpPr>
        <p:spPr>
          <a:xfrm>
            <a:off x="93624" y="1881410"/>
            <a:ext cx="3032476" cy="2022516"/>
          </a:xfrm>
          <a:prstGeom prst="rect">
            <a:avLst/>
          </a:prstGeom>
        </p:spPr>
        <p:txBody>
          <a:bodyPr vert="horz"/>
          <a:lstStyle/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4" name="Inhaltsplatzhalter 2"/>
          <p:cNvSpPr>
            <a:spLocks noGrp="1"/>
          </p:cNvSpPr>
          <p:nvPr>
            <p:ph idx="1"/>
          </p:nvPr>
        </p:nvSpPr>
        <p:spPr>
          <a:xfrm>
            <a:off x="3244534" y="1881410"/>
            <a:ext cx="5457946" cy="2022516"/>
          </a:xfrm>
          <a:prstGeom prst="rect">
            <a:avLst/>
          </a:prstGeom>
        </p:spPr>
        <p:txBody>
          <a:bodyPr>
            <a:normAutofit/>
          </a:bodyPr>
          <a:lstStyle>
            <a:lvl1pPr marL="342000" indent="-342900">
              <a:spcBef>
                <a:spcPts val="0"/>
              </a:spcBef>
              <a:buClr>
                <a:schemeClr val="accent1"/>
              </a:buClr>
              <a:buSzPct val="50000"/>
              <a:buFont typeface="Wingdings" charset="2"/>
              <a:buChar char="§"/>
              <a:defRPr sz="1600"/>
            </a:lvl1pPr>
            <a:lvl2pPr marL="742950" indent="-285750">
              <a:buClr>
                <a:schemeClr val="accent2"/>
              </a:buClr>
              <a:buSzPct val="50000"/>
              <a:buFont typeface="Wingdings" charset="2"/>
              <a:buChar char="§"/>
              <a:defRPr sz="1600"/>
            </a:lvl2pPr>
            <a:lvl3pPr>
              <a:buClr>
                <a:schemeClr val="accent3"/>
              </a:buClr>
              <a:buSzPct val="50000"/>
              <a:defRPr sz="1600"/>
            </a:lvl3pPr>
            <a:lvl4pPr marL="1600200" indent="-228600">
              <a:buClr>
                <a:schemeClr val="accent3"/>
              </a:buClr>
              <a:buSzPct val="50000"/>
              <a:buFont typeface="Wingdings" charset="2"/>
              <a:buChar char="§"/>
              <a:defRPr sz="1600"/>
            </a:lvl4pPr>
            <a:lvl5pPr marL="2057400" indent="-228600">
              <a:buClr>
                <a:schemeClr val="accent3"/>
              </a:buClr>
              <a:buSzPct val="50000"/>
              <a:buFont typeface="Wingdings" charset="2"/>
              <a:buChar char="§"/>
              <a:defRPr sz="160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68880" y="4814297"/>
            <a:ext cx="2133600" cy="273844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DE"/>
              <a:t>S. </a:t>
            </a:r>
            <a:fld id="{0EDFE99D-8152-C04A-9D84-69165463340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6" name="Rechteck 5"/>
          <p:cNvSpPr/>
          <p:nvPr userDrawn="1"/>
        </p:nvSpPr>
        <p:spPr>
          <a:xfrm>
            <a:off x="-93625" y="1881410"/>
            <a:ext cx="187249" cy="202251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0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613378"/>
            <a:ext cx="6111680" cy="1042702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2800" baseline="0"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Platz für eine zweizeilige</a:t>
            </a:r>
            <a:br>
              <a:rPr lang="de-DE" dirty="0"/>
            </a:br>
            <a:r>
              <a:rPr lang="de-DE" dirty="0"/>
              <a:t>Seitenüberschrift</a:t>
            </a:r>
          </a:p>
        </p:txBody>
      </p:sp>
    </p:spTree>
    <p:extLst>
      <p:ext uri="{BB962C8B-B14F-4D97-AF65-F5344CB8AC3E}">
        <p14:creationId xmlns:p14="http://schemas.microsoft.com/office/powerpoint/2010/main" val="2103847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reih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Bildplatzhalter 17"/>
          <p:cNvSpPr>
            <a:spLocks noGrp="1"/>
          </p:cNvSpPr>
          <p:nvPr>
            <p:ph type="pic" sz="quarter" idx="14"/>
          </p:nvPr>
        </p:nvSpPr>
        <p:spPr>
          <a:xfrm>
            <a:off x="6117779" y="1881410"/>
            <a:ext cx="3032476" cy="2022516"/>
          </a:xfrm>
          <a:prstGeom prst="rect">
            <a:avLst/>
          </a:prstGeom>
        </p:spPr>
        <p:txBody>
          <a:bodyPr vert="horz"/>
          <a:lstStyle/>
          <a:p>
            <a:r>
              <a:rPr lang="de-DE"/>
              <a:t>Bild durch Klicken auf Symbol hinzufügen</a:t>
            </a:r>
          </a:p>
        </p:txBody>
      </p:sp>
      <p:sp>
        <p:nvSpPr>
          <p:cNvPr id="22" name="Bildplatzhalter 17"/>
          <p:cNvSpPr>
            <a:spLocks noGrp="1"/>
          </p:cNvSpPr>
          <p:nvPr>
            <p:ph type="pic" sz="quarter" idx="15"/>
          </p:nvPr>
        </p:nvSpPr>
        <p:spPr>
          <a:xfrm>
            <a:off x="93624" y="1881410"/>
            <a:ext cx="3032476" cy="2022516"/>
          </a:xfrm>
          <a:prstGeom prst="rect">
            <a:avLst/>
          </a:prstGeom>
        </p:spPr>
        <p:txBody>
          <a:bodyPr vert="horz"/>
          <a:lstStyle/>
          <a:p>
            <a:r>
              <a:rPr lang="de-DE"/>
              <a:t>Bild durch Klicken auf Symbol hinzufügen</a:t>
            </a:r>
          </a:p>
        </p:txBody>
      </p:sp>
      <p:sp>
        <p:nvSpPr>
          <p:cNvPr id="23" name="Bildplatzhalter 17"/>
          <p:cNvSpPr>
            <a:spLocks noGrp="1"/>
          </p:cNvSpPr>
          <p:nvPr>
            <p:ph type="pic" sz="quarter" idx="16"/>
          </p:nvPr>
        </p:nvSpPr>
        <p:spPr>
          <a:xfrm>
            <a:off x="3126100" y="1881410"/>
            <a:ext cx="2985423" cy="2022516"/>
          </a:xfrm>
          <a:prstGeom prst="rect">
            <a:avLst/>
          </a:prstGeom>
        </p:spPr>
        <p:txBody>
          <a:bodyPr vert="horz"/>
          <a:lstStyle/>
          <a:p>
            <a:r>
              <a:rPr lang="de-DE"/>
              <a:t>Bild durch Klicken auf Symbol hinzufügen</a:t>
            </a:r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68880" y="4814297"/>
            <a:ext cx="2133600" cy="273844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S. </a:t>
            </a:r>
            <a:fld id="{0EDFE99D-8152-C04A-9D84-69165463340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4" name="Rechteck 13"/>
          <p:cNvSpPr/>
          <p:nvPr userDrawn="1"/>
        </p:nvSpPr>
        <p:spPr>
          <a:xfrm>
            <a:off x="-93625" y="1881410"/>
            <a:ext cx="187249" cy="202251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613378"/>
            <a:ext cx="6111680" cy="1042702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2800" baseline="0"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Platz für eine zweizeilige</a:t>
            </a:r>
            <a:br>
              <a:rPr lang="de-DE" dirty="0"/>
            </a:br>
            <a:r>
              <a:rPr lang="de-DE" dirty="0"/>
              <a:t>Seitenüberschrift</a:t>
            </a:r>
          </a:p>
        </p:txBody>
      </p:sp>
    </p:spTree>
    <p:extLst>
      <p:ext uri="{BB962C8B-B14F-4D97-AF65-F5344CB8AC3E}">
        <p14:creationId xmlns:p14="http://schemas.microsoft.com/office/powerpoint/2010/main" val="663279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ollflächiges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 userDrawn="1"/>
        </p:nvSpPr>
        <p:spPr>
          <a:xfrm>
            <a:off x="-158753" y="-33421"/>
            <a:ext cx="252378" cy="523853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7" name="Inhaltsplatzhalter 6"/>
          <p:cNvSpPr>
            <a:spLocks noGrp="1"/>
          </p:cNvSpPr>
          <p:nvPr>
            <p:ph sz="quarter" idx="10" hasCustomPrompt="1"/>
          </p:nvPr>
        </p:nvSpPr>
        <p:spPr>
          <a:xfrm>
            <a:off x="93625" y="-33422"/>
            <a:ext cx="9050375" cy="5238537"/>
          </a:xfrm>
          <a:prstGeom prst="rect">
            <a:avLst/>
          </a:prstGeom>
        </p:spPr>
        <p:txBody>
          <a:bodyPr vert="horz"/>
          <a:lstStyle>
            <a:lvl1pPr>
              <a:defRPr baseline="0"/>
            </a:lvl1pPr>
          </a:lstStyle>
          <a:p>
            <a:pPr lvl="0"/>
            <a:r>
              <a:rPr lang="de-DE" dirty="0"/>
              <a:t>Bild auf Platzhalter ziehen oder oder durch klicken auf das Symbol Grafiken hinzufügen.</a:t>
            </a:r>
          </a:p>
        </p:txBody>
      </p:sp>
      <p:sp>
        <p:nvSpPr>
          <p:cNvPr id="11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68880" y="4814297"/>
            <a:ext cx="2133600" cy="273844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S. </a:t>
            </a:r>
            <a:fld id="{0EDFE99D-8152-C04A-9D84-69165463340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22184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foli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68880" y="4814297"/>
            <a:ext cx="2133600" cy="273844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Ende</a:t>
            </a:r>
          </a:p>
        </p:txBody>
      </p:sp>
    </p:spTree>
    <p:extLst>
      <p:ext uri="{BB962C8B-B14F-4D97-AF65-F5344CB8AC3E}">
        <p14:creationId xmlns:p14="http://schemas.microsoft.com/office/powerpoint/2010/main" val="300599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el und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63588" y="1087042"/>
            <a:ext cx="7839075" cy="62031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abellenplatzhalter 2"/>
          <p:cNvSpPr>
            <a:spLocks noGrp="1"/>
          </p:cNvSpPr>
          <p:nvPr>
            <p:ph type="tbl" idx="1"/>
          </p:nvPr>
        </p:nvSpPr>
        <p:spPr>
          <a:xfrm>
            <a:off x="784225" y="1722835"/>
            <a:ext cx="7640638" cy="3063478"/>
          </a:xfrm>
        </p:spPr>
        <p:txBody>
          <a:bodyPr/>
          <a:lstStyle/>
          <a:p>
            <a:r>
              <a:rPr lang="de-DE"/>
              <a:t>Tabelle durch Klicken auf Symbol hinzufügen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>
          <a:xfrm>
            <a:off x="3124200" y="4818460"/>
            <a:ext cx="3182938" cy="2333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Firma, Abteilung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>
          <a:xfrm>
            <a:off x="6759575" y="4839891"/>
            <a:ext cx="2133600" cy="204788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Stand </a:t>
            </a:r>
            <a:fld id="{E5E22068-84F3-4C81-88C5-96249E7848FC}" type="datetime1">
              <a:rPr lang="de-DE"/>
              <a:pPr/>
              <a:t>16.12.2021</a:t>
            </a:fld>
            <a:r>
              <a:rPr lang="de-DE"/>
              <a:t>         </a:t>
            </a:r>
            <a:fld id="{48F4434F-5578-4F1B-82F2-46575784214D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2283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2777339" y="4839891"/>
            <a:ext cx="3855198" cy="357188"/>
          </a:xfrm>
          <a:prstGeom prst="rect">
            <a:avLst/>
          </a:prstGeom>
        </p:spPr>
        <p:txBody>
          <a:bodyPr/>
          <a:lstStyle/>
          <a:p>
            <a:r>
              <a:rPr lang="de-DE"/>
              <a:t>Firma, Abteilung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/>
              <a:t>Stand </a:t>
            </a:r>
            <a:fld id="{E5E22068-84F3-4C81-88C5-96249E7848FC}" type="datetime1">
              <a:rPr lang="de-DE" smtClean="0"/>
              <a:pPr/>
              <a:t>16.12.2021</a:t>
            </a:fld>
            <a:r>
              <a:rPr lang="de-DE"/>
              <a:t>         </a:t>
            </a:r>
            <a:fld id="{58FD3988-519C-4142-BF86-9A04AAB0FA50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2503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platzhalter 3"/>
          <p:cNvSpPr>
            <a:spLocks noGrp="1"/>
          </p:cNvSpPr>
          <p:nvPr>
            <p:ph type="title"/>
          </p:nvPr>
        </p:nvSpPr>
        <p:spPr>
          <a:xfrm>
            <a:off x="457200" y="206375"/>
            <a:ext cx="61793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039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1" name="Foliennummernplatzhalter 10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de-DE" sz="1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85B3E188-E7E5-A443-9D26-708E68FABBFF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22238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  <p:sldLayoutId id="2147483652" r:id="rId5"/>
    <p:sldLayoutId id="2147483653" r:id="rId6"/>
    <p:sldLayoutId id="2147483654" r:id="rId7"/>
    <p:sldLayoutId id="2147483656" r:id="rId8"/>
    <p:sldLayoutId id="2147483657" r:id="rId9"/>
    <p:sldLayoutId id="2147483658" r:id="rId10"/>
    <p:sldLayoutId id="2147483660" r:id="rId11"/>
  </p:sldLayoutIdLst>
  <p:txStyles>
    <p:titleStyle>
      <a:lvl1pPr algn="ctr" defTabSz="457200" rtl="0" eaLnBrk="1" latinLnBrk="0" hangingPunct="1">
        <a:spcBef>
          <a:spcPct val="0"/>
        </a:spcBef>
        <a:buNone/>
        <a:defRPr lang="de-DE" sz="2800" kern="1200" baseline="0" dirty="0" smtClean="0">
          <a:solidFill>
            <a:schemeClr val="accent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chemeClr val="accent1"/>
        </a:buClr>
        <a:buSzPct val="50000"/>
        <a:buFont typeface="Wingdings" charset="2"/>
        <a:buChar char="§"/>
        <a:defRPr lang="de-DE" sz="1600" kern="1200" dirty="0" smtClean="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Clr>
          <a:schemeClr val="accent2"/>
        </a:buClr>
        <a:buSzPct val="50000"/>
        <a:buFont typeface="Wingdings" charset="2"/>
        <a:buChar char="§"/>
        <a:defRPr sz="16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Clr>
          <a:schemeClr val="accent2"/>
        </a:buClr>
        <a:buSzPct val="50000"/>
        <a:buFont typeface="Arial"/>
        <a:buChar char="•"/>
        <a:defRPr sz="16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Clr>
          <a:schemeClr val="accent2"/>
        </a:buClr>
        <a:buSzPct val="50000"/>
        <a:buFont typeface="Wingdings" charset="2"/>
        <a:buChar char="§"/>
        <a:defRPr sz="16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Clr>
          <a:schemeClr val="accent2"/>
        </a:buClr>
        <a:buSzPct val="50000"/>
        <a:buFont typeface="Wingdings" charset="2"/>
        <a:buChar char="§"/>
        <a:defRPr sz="16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ga-info.de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Positive Arbeitssituationsanalyse im BGM-Prozess </a:t>
            </a:r>
          </a:p>
        </p:txBody>
      </p:sp>
      <p:sp>
        <p:nvSpPr>
          <p:cNvPr id="4" name="Untertitel 3">
            <a:extLst>
              <a:ext uri="{FF2B5EF4-FFF2-40B4-BE49-F238E27FC236}">
                <a16:creationId xmlns:a16="http://schemas.microsoft.com/office/drawing/2014/main" id="{597C8DFB-6EB7-4D3A-AC2F-5BE8556D523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319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199" y="613378"/>
            <a:ext cx="6592529" cy="1268032"/>
          </a:xfrm>
          <a:noFill/>
        </p:spPr>
        <p:txBody>
          <a:bodyPr>
            <a:normAutofit fontScale="90000"/>
          </a:bodyPr>
          <a:lstStyle/>
          <a:p>
            <a:r>
              <a:rPr lang="de-DE" dirty="0"/>
              <a:t>Welche Vorschläge haben Sie für gesundheitliche Angebote in Ihrem Unternehmen?</a:t>
            </a:r>
            <a:br>
              <a:rPr lang="de-DE" sz="1350" dirty="0"/>
            </a:br>
            <a:endParaRPr lang="de-DE" sz="1350" dirty="0"/>
          </a:p>
        </p:txBody>
      </p:sp>
      <p:sp>
        <p:nvSpPr>
          <p:cNvPr id="119830" name="Rectangle 2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/>
              <a:t>(optionale Folie – ggf. hier Inhalte erfassen)</a:t>
            </a:r>
            <a:endParaRPr lang="de-DE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2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de-DE" dirty="0"/>
              <a:t>Ausblick</a:t>
            </a:r>
            <a:br>
              <a:rPr lang="de-DE" sz="1350" dirty="0"/>
            </a:br>
            <a:endParaRPr lang="de-DE" sz="1350" dirty="0"/>
          </a:p>
        </p:txBody>
      </p:sp>
      <p:sp>
        <p:nvSpPr>
          <p:cNvPr id="119830" name="Rectangle 22"/>
          <p:cNvSpPr>
            <a:spLocks noGrp="1" noChangeAspect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de-DE"/>
              <a:t>Ihre Ergebnisse und Lösungsvorschläge werden im Steuerungskreis besprochen.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de-DE"/>
              <a:t>Im </a:t>
            </a:r>
            <a:r>
              <a:rPr lang="de-DE" dirty="0"/>
              <a:t>Steuerungskreis werden Zuständigkeiten festgelegt.  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de-DE" dirty="0"/>
              <a:t>Im Steuerungskreis wird das weitere Vorgehen schrittweise festgehalten. 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de-DE" dirty="0"/>
              <a:t>Sie erhalten regelmäßig Informationen rund um den BGM-Veränderungsprozess. </a:t>
            </a:r>
          </a:p>
        </p:txBody>
      </p:sp>
    </p:spTree>
    <p:extLst>
      <p:ext uri="{BB962C8B-B14F-4D97-AF65-F5344CB8AC3E}">
        <p14:creationId xmlns:p14="http://schemas.microsoft.com/office/powerpoint/2010/main" val="8986094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2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r>
              <a:rPr lang="de-DE" dirty="0"/>
              <a:t>Was nehmen Sie an Anregungen mit an Ihren Arbeitsplatz?</a:t>
            </a:r>
            <a:br>
              <a:rPr lang="de-DE" dirty="0"/>
            </a:br>
            <a:endParaRPr lang="de-DE" sz="1350" dirty="0"/>
          </a:p>
        </p:txBody>
      </p:sp>
      <p:sp>
        <p:nvSpPr>
          <p:cNvPr id="119830" name="Rectangle 2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/>
              <a:t>(optionale Folie – ggf. hier Inhalte erfassen)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708087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Wie zuversichtlich sind Sie, dass Sie einige Anregungen des heutigen Tages eigenständig umsetzen? 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F1C54D37-B780-4EF2-8CDB-5878674CEC18}"/>
              </a:ext>
            </a:extLst>
          </p:cNvPr>
          <p:cNvSpPr txBox="1"/>
          <p:nvPr/>
        </p:nvSpPr>
        <p:spPr>
          <a:xfrm>
            <a:off x="5982449" y="3029893"/>
            <a:ext cx="30583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  <a:p>
            <a:r>
              <a:rPr lang="de-DE" sz="1500" b="1" dirty="0"/>
              <a:t>Legende</a:t>
            </a:r>
          </a:p>
          <a:p>
            <a:pPr>
              <a:tabLst>
                <a:tab pos="265113" algn="l"/>
              </a:tabLst>
            </a:pPr>
            <a:r>
              <a:rPr lang="de-DE" sz="1500" dirty="0"/>
              <a:t>1 	</a:t>
            </a:r>
            <a:r>
              <a:rPr lang="de-DE" sz="1400" dirty="0"/>
              <a:t>= </a:t>
            </a:r>
            <a:r>
              <a:rPr lang="de-DE" sz="1500" dirty="0"/>
              <a:t>gar nicht zuversichtlich</a:t>
            </a:r>
          </a:p>
          <a:p>
            <a:pPr>
              <a:tabLst>
                <a:tab pos="265113" algn="l"/>
              </a:tabLst>
            </a:pPr>
            <a:r>
              <a:rPr lang="de-DE" sz="1500" dirty="0"/>
              <a:t>10 	= sehr zuversichtlich</a:t>
            </a:r>
          </a:p>
        </p:txBody>
      </p:sp>
      <p:pic>
        <p:nvPicPr>
          <p:cNvPr id="7" name="Grafik 6" descr="Abbildung einer Skala von 1 bis 10">
            <a:extLst>
              <a:ext uri="{FF2B5EF4-FFF2-40B4-BE49-F238E27FC236}">
                <a16:creationId xmlns:a16="http://schemas.microsoft.com/office/drawing/2014/main" id="{D7732FCD-898E-4285-882D-BF9BD22363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571749"/>
            <a:ext cx="7730398" cy="707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5883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:a16="http://schemas.microsoft.com/office/drawing/2014/main" id="{A15180FD-C539-4B0F-B4F5-7FDF785EB7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199" y="613378"/>
            <a:ext cx="7890387" cy="1268032"/>
          </a:xfrm>
        </p:spPr>
        <p:txBody>
          <a:bodyPr>
            <a:normAutofit fontScale="90000"/>
          </a:bodyPr>
          <a:lstStyle/>
          <a:p>
            <a:r>
              <a:rPr lang="de-DE" dirty="0"/>
              <a:t>Wie schätzen Sie die Möglichkeit ein, dass</a:t>
            </a:r>
            <a:br>
              <a:rPr lang="de-DE" dirty="0"/>
            </a:br>
            <a:r>
              <a:rPr lang="de-DE" dirty="0"/>
              <a:t>die von Ihnen gemachten Verbesserungs-</a:t>
            </a:r>
            <a:br>
              <a:rPr lang="de-DE" dirty="0"/>
            </a:br>
            <a:r>
              <a:rPr lang="de-DE" dirty="0" err="1"/>
              <a:t>vorschläge</a:t>
            </a:r>
            <a:r>
              <a:rPr lang="de-DE" dirty="0"/>
              <a:t> im Betrieb umgesetzt werden? 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F1C54D37-B780-4EF2-8CDB-5878674CEC18}"/>
              </a:ext>
            </a:extLst>
          </p:cNvPr>
          <p:cNvSpPr txBox="1"/>
          <p:nvPr/>
        </p:nvSpPr>
        <p:spPr>
          <a:xfrm>
            <a:off x="5982449" y="3029893"/>
            <a:ext cx="30583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  <a:p>
            <a:r>
              <a:rPr lang="de-DE" sz="1500" b="1" dirty="0"/>
              <a:t>Legende</a:t>
            </a:r>
          </a:p>
          <a:p>
            <a:pPr>
              <a:tabLst>
                <a:tab pos="265113" algn="l"/>
              </a:tabLst>
            </a:pPr>
            <a:r>
              <a:rPr lang="de-DE" sz="1500" dirty="0"/>
              <a:t>1 	</a:t>
            </a:r>
            <a:r>
              <a:rPr lang="de-DE" sz="1400" dirty="0"/>
              <a:t>= </a:t>
            </a:r>
            <a:r>
              <a:rPr lang="de-DE" sz="1500" dirty="0"/>
              <a:t>gar nicht zuversichtlich</a:t>
            </a:r>
          </a:p>
          <a:p>
            <a:pPr>
              <a:tabLst>
                <a:tab pos="265113" algn="l"/>
              </a:tabLst>
            </a:pPr>
            <a:r>
              <a:rPr lang="de-DE" sz="1500" dirty="0"/>
              <a:t>10 	= sehr zuversichtlich</a:t>
            </a:r>
          </a:p>
        </p:txBody>
      </p:sp>
      <p:pic>
        <p:nvPicPr>
          <p:cNvPr id="2" name="Grafik 1" descr="Abbildung einer Skala von 1 bis 10">
            <a:extLst>
              <a:ext uri="{FF2B5EF4-FFF2-40B4-BE49-F238E27FC236}">
                <a16:creationId xmlns:a16="http://schemas.microsoft.com/office/drawing/2014/main" id="{5FDD885A-83F8-40A4-B580-F0505B0109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570400"/>
            <a:ext cx="7730398" cy="707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1990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/>
          <p:cNvSpPr txBox="1">
            <a:spLocks noGrp="1"/>
          </p:cNvSpPr>
          <p:nvPr>
            <p:ph type="title" idx="4294967295"/>
          </p:nvPr>
        </p:nvSpPr>
        <p:spPr>
          <a:xfrm>
            <a:off x="457200" y="2031080"/>
            <a:ext cx="8229600" cy="585514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kern="1200" baseline="0">
                <a:solidFill>
                  <a:schemeClr val="accent1"/>
                </a:solidFill>
                <a:latin typeface="Arial"/>
                <a:ea typeface="+mj-ea"/>
                <a:cs typeface="Arial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Vielen Dank für Ihre Aufmerksamkeit.</a:t>
            </a:r>
          </a:p>
        </p:txBody>
      </p:sp>
      <p:sp>
        <p:nvSpPr>
          <p:cNvPr id="4" name="Titel 1"/>
          <p:cNvSpPr txBox="1">
            <a:spLocks/>
          </p:cNvSpPr>
          <p:nvPr/>
        </p:nvSpPr>
        <p:spPr>
          <a:xfrm>
            <a:off x="452060" y="3091315"/>
            <a:ext cx="8229600" cy="1094605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lang="de-DE" sz="1600" kern="1200" baseline="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de-DE" dirty="0"/>
              <a:t>Weitere Informationen zur</a:t>
            </a:r>
            <a:br>
              <a:rPr lang="de-DE" dirty="0"/>
            </a:br>
            <a:r>
              <a:rPr lang="de-DE" dirty="0"/>
              <a:t>Initiative Gesundheit und Arbeit (</a:t>
            </a:r>
            <a:r>
              <a:rPr lang="de-DE" dirty="0" err="1"/>
              <a:t>iga</a:t>
            </a:r>
            <a:r>
              <a:rPr lang="de-DE" dirty="0"/>
              <a:t>)</a:t>
            </a:r>
            <a:br>
              <a:rPr lang="de-DE" dirty="0"/>
            </a:br>
            <a:r>
              <a:rPr lang="de-DE" dirty="0"/>
              <a:t>unter</a:t>
            </a:r>
          </a:p>
        </p:txBody>
      </p:sp>
      <p:sp>
        <p:nvSpPr>
          <p:cNvPr id="5" name="Rechteck 4">
            <a:hlinkClick r:id="rId2"/>
          </p:cNvPr>
          <p:cNvSpPr/>
          <p:nvPr/>
        </p:nvSpPr>
        <p:spPr>
          <a:xfrm>
            <a:off x="952441" y="3571147"/>
            <a:ext cx="114165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600" dirty="0" err="1">
                <a:solidFill>
                  <a:srgbClr val="8E101C"/>
                </a:solidFill>
              </a:rPr>
              <a:t>iga-info.de</a:t>
            </a:r>
            <a:endParaRPr lang="de-DE" sz="1600" dirty="0">
              <a:solidFill>
                <a:srgbClr val="8E10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552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AF8824-FD2C-466A-AE11-4413A6CAE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Gliederung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DD709E5-EE69-473B-8FC0-0EBAFFF932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de-DE" dirty="0"/>
              <a:t>Unsere Beratungsphilosophie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de-DE" dirty="0"/>
              <a:t>Wo stehen wir?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de-DE" dirty="0"/>
              <a:t>Unsere Arbeitssituation von allen Seiten beleuchten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de-DE" dirty="0"/>
              <a:t>Ein positiver Ausklang</a:t>
            </a:r>
          </a:p>
        </p:txBody>
      </p:sp>
    </p:spTree>
    <p:extLst>
      <p:ext uri="{BB962C8B-B14F-4D97-AF65-F5344CB8AC3E}">
        <p14:creationId xmlns:p14="http://schemas.microsoft.com/office/powerpoint/2010/main" val="3655848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147917" y="653"/>
            <a:ext cx="8996083" cy="1042988"/>
          </a:xfrm>
        </p:spPr>
        <p:txBody>
          <a:bodyPr>
            <a:noAutofit/>
          </a:bodyPr>
          <a:lstStyle/>
          <a:p>
            <a:pPr algn="l"/>
            <a:r>
              <a:rPr lang="de-DE" dirty="0"/>
              <a:t>Ein positiv gestalteter BGM-Prozess bedeutet: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85080AD6-6F94-4715-B443-4FB8A07BACC5}"/>
              </a:ext>
            </a:extLst>
          </p:cNvPr>
          <p:cNvSpPr/>
          <p:nvPr/>
        </p:nvSpPr>
        <p:spPr>
          <a:xfrm>
            <a:off x="197884" y="986306"/>
            <a:ext cx="29692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>
                <a:solidFill>
                  <a:schemeClr val="accent1"/>
                </a:solidFill>
              </a:rPr>
              <a:t>…den Scheinwerfer auf das Gelingende richten </a:t>
            </a:r>
          </a:p>
        </p:txBody>
      </p:sp>
      <p:pic>
        <p:nvPicPr>
          <p:cNvPr id="10" name="Grafik 9" descr="Darstellung: PERMA-Blume, Blüte = BGM-Ziele, Blütenstil = das Gelingende, zwei Blätter = &quot;Damit die Saat aufgeht&quot;">
            <a:extLst>
              <a:ext uri="{FF2B5EF4-FFF2-40B4-BE49-F238E27FC236}">
                <a16:creationId xmlns:a16="http://schemas.microsoft.com/office/drawing/2014/main" id="{3430B6E0-A98F-4EF3-B8E1-BD17BE8185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98870" y="988586"/>
            <a:ext cx="3278373" cy="4081375"/>
          </a:xfrm>
          <a:prstGeom prst="rect">
            <a:avLst/>
          </a:prstGeom>
        </p:spPr>
      </p:pic>
      <p:sp>
        <p:nvSpPr>
          <p:cNvPr id="25" name="Sprechblase: rechteckig mit abgerundeten Ecken 24">
            <a:extLst>
              <a:ext uri="{FF2B5EF4-FFF2-40B4-BE49-F238E27FC236}">
                <a16:creationId xmlns:a16="http://schemas.microsoft.com/office/drawing/2014/main" id="{D484C237-B3F3-4DA7-AC61-B5899D0F807D}"/>
              </a:ext>
            </a:extLst>
          </p:cNvPr>
          <p:cNvSpPr/>
          <p:nvPr/>
        </p:nvSpPr>
        <p:spPr>
          <a:xfrm>
            <a:off x="506896" y="2475913"/>
            <a:ext cx="3096329" cy="1440103"/>
          </a:xfrm>
          <a:prstGeom prst="wedgeRoundRectCallout">
            <a:avLst>
              <a:gd name="adj1" fmla="val 66538"/>
              <a:gd name="adj2" fmla="val -54791"/>
              <a:gd name="adj3" fmla="val 16667"/>
            </a:avLst>
          </a:prstGeom>
          <a:solidFill>
            <a:schemeClr val="bg1"/>
          </a:solidFill>
          <a:ln w="12700">
            <a:solidFill>
              <a:srgbClr val="0070C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600" dirty="0"/>
              <a:t>Eine </a:t>
            </a:r>
            <a:r>
              <a:rPr lang="de-DE" sz="1600" b="1" dirty="0"/>
              <a:t>wertschätzende Unternehmenskultur </a:t>
            </a:r>
            <a:r>
              <a:rPr lang="de-DE" sz="1600" dirty="0"/>
              <a:t>aufbauen, in der Mitarbeitende </a:t>
            </a:r>
            <a:r>
              <a:rPr lang="de-DE" sz="1600" b="1" dirty="0"/>
              <a:t>aufblühen</a:t>
            </a:r>
            <a:r>
              <a:rPr lang="de-DE" sz="1600" dirty="0"/>
              <a:t> und </a:t>
            </a:r>
            <a:r>
              <a:rPr lang="de-DE" sz="1600" b="1" dirty="0"/>
              <a:t>gerne zur Arbeit kommen!</a:t>
            </a:r>
          </a:p>
        </p:txBody>
      </p:sp>
      <p:sp>
        <p:nvSpPr>
          <p:cNvPr id="27" name="Sprechblase: rechteckig mit abgerundeten Ecken 26">
            <a:extLst>
              <a:ext uri="{FF2B5EF4-FFF2-40B4-BE49-F238E27FC236}">
                <a16:creationId xmlns:a16="http://schemas.microsoft.com/office/drawing/2014/main" id="{1B3A0C10-2331-4921-B972-C7BFDD9570A2}"/>
              </a:ext>
            </a:extLst>
          </p:cNvPr>
          <p:cNvSpPr/>
          <p:nvPr/>
        </p:nvSpPr>
        <p:spPr>
          <a:xfrm>
            <a:off x="5531068" y="2893358"/>
            <a:ext cx="2609080" cy="1171747"/>
          </a:xfrm>
          <a:prstGeom prst="wedgeRoundRectCallout">
            <a:avLst>
              <a:gd name="adj1" fmla="val -82322"/>
              <a:gd name="adj2" fmla="val 70241"/>
              <a:gd name="adj3" fmla="val 16667"/>
            </a:avLst>
          </a:prstGeom>
          <a:solidFill>
            <a:schemeClr val="bg1"/>
          </a:solidFill>
          <a:ln w="12700">
            <a:solidFill>
              <a:srgbClr val="0070C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600" dirty="0"/>
              <a:t>Und das Beste daran:</a:t>
            </a:r>
            <a:br>
              <a:rPr lang="de-DE" sz="1600" dirty="0"/>
            </a:br>
            <a:r>
              <a:rPr lang="de-DE" sz="1600" dirty="0"/>
              <a:t>Sie können dafür sorgen, dass die Saat aufgeht!</a:t>
            </a:r>
          </a:p>
        </p:txBody>
      </p:sp>
    </p:spTree>
    <p:extLst>
      <p:ext uri="{BB962C8B-B14F-4D97-AF65-F5344CB8AC3E}">
        <p14:creationId xmlns:p14="http://schemas.microsoft.com/office/powerpoint/2010/main" val="1894391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AFA1D2E7-6DD9-470F-8B21-FFD12F3E4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So gestalten wir gemeinsam Ihren positiven BGM-Prozess! </a:t>
            </a:r>
          </a:p>
        </p:txBody>
      </p:sp>
      <p:pic>
        <p:nvPicPr>
          <p:cNvPr id="16" name="Grafik 15" descr="Grafik: Darstellung BGM-Prozesskreislauf. Der Prozesskreislauf im Betrieblichen Gesundheitsmanagement besteht aus einer Abfolge von vier Schritten: erstens Analyse, zweitens Maßnahmenplanung, drittens Maßnahmendurchführung und viertens Erfolgsbewertung.">
            <a:extLst>
              <a:ext uri="{FF2B5EF4-FFF2-40B4-BE49-F238E27FC236}">
                <a16:creationId xmlns:a16="http://schemas.microsoft.com/office/drawing/2014/main" id="{F665153D-9526-4597-A4F8-4CBA495435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75869" y="1890235"/>
            <a:ext cx="4158624" cy="2302570"/>
          </a:xfrm>
          <a:prstGeom prst="rect">
            <a:avLst/>
          </a:prstGeom>
        </p:spPr>
      </p:pic>
      <p:sp>
        <p:nvSpPr>
          <p:cNvPr id="18" name="Legende: Linie 17">
            <a:extLst>
              <a:ext uri="{FF2B5EF4-FFF2-40B4-BE49-F238E27FC236}">
                <a16:creationId xmlns:a16="http://schemas.microsoft.com/office/drawing/2014/main" id="{D9FF5674-6F59-4164-BD32-CC73370609D5}"/>
              </a:ext>
            </a:extLst>
          </p:cNvPr>
          <p:cNvSpPr/>
          <p:nvPr/>
        </p:nvSpPr>
        <p:spPr>
          <a:xfrm>
            <a:off x="447262" y="1898680"/>
            <a:ext cx="2253736" cy="983667"/>
          </a:xfrm>
          <a:prstGeom prst="borderCallout1">
            <a:avLst>
              <a:gd name="adj1" fmla="val -458"/>
              <a:gd name="adj2" fmla="val 98525"/>
              <a:gd name="adj3" fmla="val 13738"/>
              <a:gd name="adj4" fmla="val 130450"/>
            </a:avLst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de-DE" sz="1200" dirty="0">
                <a:solidFill>
                  <a:prstClr val="black"/>
                </a:solidFill>
              </a:rPr>
              <a:t>Durch Analyseworkshops (Kick-Off/ASA) mit positiven Fragestellungen Lust auf Veränderungsprozesse machen.</a:t>
            </a:r>
          </a:p>
        </p:txBody>
      </p:sp>
      <p:sp>
        <p:nvSpPr>
          <p:cNvPr id="19" name="Legende: Linie 18">
            <a:extLst>
              <a:ext uri="{FF2B5EF4-FFF2-40B4-BE49-F238E27FC236}">
                <a16:creationId xmlns:a16="http://schemas.microsoft.com/office/drawing/2014/main" id="{5CD14945-2528-4D9E-B1FE-F0548B93F758}"/>
              </a:ext>
            </a:extLst>
          </p:cNvPr>
          <p:cNvSpPr/>
          <p:nvPr/>
        </p:nvSpPr>
        <p:spPr>
          <a:xfrm>
            <a:off x="6568880" y="1890235"/>
            <a:ext cx="2309582" cy="1071703"/>
          </a:xfrm>
          <a:prstGeom prst="borderCallout1">
            <a:avLst>
              <a:gd name="adj1" fmla="val -473"/>
              <a:gd name="adj2" fmla="val 299"/>
              <a:gd name="adj3" fmla="val 15080"/>
              <a:gd name="adj4" fmla="val -32178"/>
            </a:avLst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200" dirty="0"/>
              <a:t>Positiv gestaltete Arbeitskreise bewirken eine motivierende Arbeitsatmosphäre und engagierte Herangehensweise an BGM-Meilensteine.</a:t>
            </a:r>
          </a:p>
        </p:txBody>
      </p:sp>
      <p:sp>
        <p:nvSpPr>
          <p:cNvPr id="21" name="Legende: Linie 20">
            <a:extLst>
              <a:ext uri="{FF2B5EF4-FFF2-40B4-BE49-F238E27FC236}">
                <a16:creationId xmlns:a16="http://schemas.microsoft.com/office/drawing/2014/main" id="{AD6D391C-A056-4A38-9B07-0090A4C1E927}"/>
              </a:ext>
            </a:extLst>
          </p:cNvPr>
          <p:cNvSpPr/>
          <p:nvPr/>
        </p:nvSpPr>
        <p:spPr>
          <a:xfrm>
            <a:off x="436740" y="3064899"/>
            <a:ext cx="2264257" cy="839006"/>
          </a:xfrm>
          <a:prstGeom prst="borderCallout1">
            <a:avLst>
              <a:gd name="adj1" fmla="val -457"/>
              <a:gd name="adj2" fmla="val 99156"/>
              <a:gd name="adj3" fmla="val 41122"/>
              <a:gd name="adj4" fmla="val 129268"/>
            </a:avLst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de-DE" sz="1200" dirty="0">
                <a:solidFill>
                  <a:prstClr val="black"/>
                </a:solidFill>
              </a:rPr>
              <a:t>Positive Rückblicke und Erfolge feiern ermutigen zu den nächsten Schritten im BGM-Prozess.</a:t>
            </a:r>
          </a:p>
        </p:txBody>
      </p:sp>
      <p:sp>
        <p:nvSpPr>
          <p:cNvPr id="20" name="Legende: Linie 19">
            <a:extLst>
              <a:ext uri="{FF2B5EF4-FFF2-40B4-BE49-F238E27FC236}">
                <a16:creationId xmlns:a16="http://schemas.microsoft.com/office/drawing/2014/main" id="{76C56C88-6FFE-4AA8-A924-80FF7BF6E4A5}"/>
              </a:ext>
            </a:extLst>
          </p:cNvPr>
          <p:cNvSpPr/>
          <p:nvPr/>
        </p:nvSpPr>
        <p:spPr>
          <a:xfrm>
            <a:off x="6568880" y="3074248"/>
            <a:ext cx="2309581" cy="1071703"/>
          </a:xfrm>
          <a:prstGeom prst="borderCallout1">
            <a:avLst>
              <a:gd name="adj1" fmla="val 436"/>
              <a:gd name="adj2" fmla="val -74"/>
              <a:gd name="adj3" fmla="val 31081"/>
              <a:gd name="adj4" fmla="val -31070"/>
            </a:avLst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200" dirty="0">
                <a:ea typeface="Calibri" panose="020F0502020204030204" pitchFamily="34" charset="0"/>
                <a:cs typeface="Times New Roman" panose="02020603050405020304" pitchFamily="18" charset="0"/>
              </a:rPr>
              <a:t>Mit positiv gestalteten Workshops holen Sie die Beschäftigten direkt mit ins Boot und setzen den Fokus auf positive Beziehungen. </a:t>
            </a:r>
            <a:endParaRPr lang="de-DE" sz="1200" dirty="0"/>
          </a:p>
        </p:txBody>
      </p:sp>
    </p:spTree>
    <p:extLst>
      <p:ext uri="{BB962C8B-B14F-4D97-AF65-F5344CB8AC3E}">
        <p14:creationId xmlns:p14="http://schemas.microsoft.com/office/powerpoint/2010/main" val="729349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147917" y="653"/>
            <a:ext cx="8996083" cy="1042988"/>
          </a:xfrm>
        </p:spPr>
        <p:txBody>
          <a:bodyPr>
            <a:noAutofit/>
          </a:bodyPr>
          <a:lstStyle/>
          <a:p>
            <a:pPr algn="l"/>
            <a:r>
              <a:rPr lang="de-DE" dirty="0"/>
              <a:t>In welchen Bereichen sind Sie mit den Arbeitsanforderungen äußerst zufrieden?</a:t>
            </a:r>
          </a:p>
        </p:txBody>
      </p:sp>
      <p:sp>
        <p:nvSpPr>
          <p:cNvPr id="18" name="Sprechblase: oval 17">
            <a:extLst>
              <a:ext uri="{FF2B5EF4-FFF2-40B4-BE49-F238E27FC236}">
                <a16:creationId xmlns:a16="http://schemas.microsoft.com/office/drawing/2014/main" id="{943C9EE6-3826-4143-87E5-173EF2185F9D}"/>
              </a:ext>
            </a:extLst>
          </p:cNvPr>
          <p:cNvSpPr/>
          <p:nvPr/>
        </p:nvSpPr>
        <p:spPr>
          <a:xfrm>
            <a:off x="6917634" y="178904"/>
            <a:ext cx="2126975" cy="1098290"/>
          </a:xfrm>
          <a:prstGeom prst="wedgeEllipseCallou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>
                <a:solidFill>
                  <a:schemeClr val="dk1"/>
                </a:solidFill>
              </a:rPr>
              <a:t>Welcher Bereich soll nochmal genauer ausgeleuchtet werden?</a:t>
            </a:r>
          </a:p>
        </p:txBody>
      </p:sp>
      <p:graphicFrame>
        <p:nvGraphicFramePr>
          <p:cNvPr id="17" name="Tabelle 17">
            <a:extLst>
              <a:ext uri="{FF2B5EF4-FFF2-40B4-BE49-F238E27FC236}">
                <a16:creationId xmlns:a16="http://schemas.microsoft.com/office/drawing/2014/main" id="{E5A38C17-7DDA-4F13-9590-27D20DC42610}"/>
              </a:ext>
            </a:extLst>
          </p:cNvPr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3700771544"/>
              </p:ext>
            </p:extLst>
          </p:nvPr>
        </p:nvGraphicFramePr>
        <p:xfrm>
          <a:off x="116921" y="1405448"/>
          <a:ext cx="8627165" cy="3449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47461">
                  <a:extLst>
                    <a:ext uri="{9D8B030D-6E8A-4147-A177-3AD203B41FA5}">
                      <a16:colId xmlns:a16="http://schemas.microsoft.com/office/drawing/2014/main" val="2845576258"/>
                    </a:ext>
                  </a:extLst>
                </a:gridCol>
                <a:gridCol w="5298726">
                  <a:extLst>
                    <a:ext uri="{9D8B030D-6E8A-4147-A177-3AD203B41FA5}">
                      <a16:colId xmlns:a16="http://schemas.microsoft.com/office/drawing/2014/main" val="3650408708"/>
                    </a:ext>
                  </a:extLst>
                </a:gridCol>
                <a:gridCol w="1280978">
                  <a:extLst>
                    <a:ext uri="{9D8B030D-6E8A-4147-A177-3AD203B41FA5}">
                      <a16:colId xmlns:a16="http://schemas.microsoft.com/office/drawing/2014/main" val="2446425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600" b="1" dirty="0">
                          <a:solidFill>
                            <a:srgbClr val="A60009"/>
                          </a:solidFill>
                        </a:rPr>
                        <a:t>Bereich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b="1" dirty="0"/>
                        <a:t>Beispiele in Stichworten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b="1" dirty="0">
                          <a:solidFill>
                            <a:srgbClr val="002060"/>
                          </a:solidFill>
                        </a:rPr>
                        <a:t>Bewertung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29282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500" dirty="0">
                          <a:solidFill>
                            <a:srgbClr val="A60009"/>
                          </a:solidFill>
                        </a:rPr>
                        <a:t>Arbeitsumfeld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Beispiel 1: höhenverstellbare Tische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Beispiel 2: 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50582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500" dirty="0">
                          <a:solidFill>
                            <a:srgbClr val="A60009"/>
                          </a:solidFill>
                        </a:rPr>
                        <a:t>Arbeitsorganisation/-abläufe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Beispiel 1: schnelle Bereitstellung von Arbeitsschutzkleidung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Beispiel 2: 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08025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500" dirty="0">
                          <a:solidFill>
                            <a:srgbClr val="A60009"/>
                          </a:solidFill>
                        </a:rPr>
                        <a:t>Information</a:t>
                      </a:r>
                    </a:p>
                    <a:p>
                      <a:r>
                        <a:rPr lang="de-DE" sz="1500" dirty="0">
                          <a:solidFill>
                            <a:srgbClr val="A60009"/>
                          </a:solidFill>
                        </a:rPr>
                        <a:t>Kommunikation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Beispiel 1: Intranet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Beispiel 2: 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01228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500" dirty="0">
                          <a:solidFill>
                            <a:srgbClr val="A60009"/>
                          </a:solidFill>
                        </a:rPr>
                        <a:t>Soziale Beziehungen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Beispiel 1: lockeres Arbeitsklima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Beispiel 2: 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73962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500" dirty="0">
                          <a:solidFill>
                            <a:srgbClr val="A60009"/>
                          </a:solidFill>
                        </a:rPr>
                        <a:t>Aufgabe / Arbeitsinhalt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Beispiel 1: integrierte Feedbackprozesse bei einzelnen Arbeitsaufgaben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Beispiel 2: 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3670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93356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147917" y="653"/>
            <a:ext cx="8996083" cy="1042988"/>
          </a:xfrm>
        </p:spPr>
        <p:txBody>
          <a:bodyPr>
            <a:noAutofit/>
          </a:bodyPr>
          <a:lstStyle/>
          <a:p>
            <a:pPr algn="l"/>
            <a:r>
              <a:rPr lang="de-DE" dirty="0"/>
              <a:t>Warum läuft das Ganze an der Stelle gut?</a:t>
            </a:r>
          </a:p>
        </p:txBody>
      </p:sp>
      <p:graphicFrame>
        <p:nvGraphicFramePr>
          <p:cNvPr id="17" name="Tabelle 17">
            <a:extLst>
              <a:ext uri="{FF2B5EF4-FFF2-40B4-BE49-F238E27FC236}">
                <a16:creationId xmlns:a16="http://schemas.microsoft.com/office/drawing/2014/main" id="{E5A38C17-7DDA-4F13-9590-27D20DC42610}"/>
              </a:ext>
            </a:extLst>
          </p:cNvPr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2903960572"/>
              </p:ext>
            </p:extLst>
          </p:nvPr>
        </p:nvGraphicFramePr>
        <p:xfrm>
          <a:off x="116921" y="1405448"/>
          <a:ext cx="7346187" cy="2514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47461">
                  <a:extLst>
                    <a:ext uri="{9D8B030D-6E8A-4147-A177-3AD203B41FA5}">
                      <a16:colId xmlns:a16="http://schemas.microsoft.com/office/drawing/2014/main" val="2845576258"/>
                    </a:ext>
                  </a:extLst>
                </a:gridCol>
                <a:gridCol w="5298726">
                  <a:extLst>
                    <a:ext uri="{9D8B030D-6E8A-4147-A177-3AD203B41FA5}">
                      <a16:colId xmlns:a16="http://schemas.microsoft.com/office/drawing/2014/main" val="36504087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600" b="1" dirty="0">
                          <a:solidFill>
                            <a:srgbClr val="A60009"/>
                          </a:solidFill>
                        </a:rPr>
                        <a:t>Bereich Soziale Beziehungen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b="1" dirty="0"/>
                        <a:t>Was sind die Stellschrauben?</a:t>
                      </a:r>
                    </a:p>
                    <a:p>
                      <a:r>
                        <a:rPr lang="de-DE" sz="1600" b="1" dirty="0"/>
                        <a:t>Was ist das Positive daran?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29282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Beispiel 1: lockeres Arbeitsklima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Es gibt einen gemeinsamen Pausenraum. Hier finden ausgelassene Gespräche statt, die ein positives Miteinander fördern.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50582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Beispiel 2: 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08025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sz="1500" dirty="0">
                        <a:solidFill>
                          <a:srgbClr val="A60009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01228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sz="1500" dirty="0">
                        <a:solidFill>
                          <a:srgbClr val="A60009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73962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5050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147917" y="653"/>
            <a:ext cx="8996083" cy="1042988"/>
          </a:xfrm>
        </p:spPr>
        <p:txBody>
          <a:bodyPr>
            <a:noAutofit/>
          </a:bodyPr>
          <a:lstStyle/>
          <a:p>
            <a:pPr algn="l"/>
            <a:r>
              <a:rPr lang="de-DE" dirty="0"/>
              <a:t>Was wünschen Sie sich anders oder mehr?</a:t>
            </a:r>
          </a:p>
        </p:txBody>
      </p:sp>
      <p:sp>
        <p:nvSpPr>
          <p:cNvPr id="11" name="Sprechblase: oval 10">
            <a:extLst>
              <a:ext uri="{FF2B5EF4-FFF2-40B4-BE49-F238E27FC236}">
                <a16:creationId xmlns:a16="http://schemas.microsoft.com/office/drawing/2014/main" id="{0896698A-2EE7-487D-AE0E-054DD04A656F}"/>
              </a:ext>
            </a:extLst>
          </p:cNvPr>
          <p:cNvSpPr/>
          <p:nvPr/>
        </p:nvSpPr>
        <p:spPr>
          <a:xfrm>
            <a:off x="7093328" y="133816"/>
            <a:ext cx="1972644" cy="1173997"/>
          </a:xfrm>
          <a:prstGeom prst="wedgeEllipseCallout">
            <a:avLst>
              <a:gd name="adj1" fmla="val -40232"/>
              <a:gd name="adj2" fmla="val 50289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/>
              <a:t>Welche vier Zielvorstellungen möchten Sie konkretisieren?</a:t>
            </a:r>
          </a:p>
        </p:txBody>
      </p:sp>
      <p:graphicFrame>
        <p:nvGraphicFramePr>
          <p:cNvPr id="17" name="Tabelle 17">
            <a:extLst>
              <a:ext uri="{FF2B5EF4-FFF2-40B4-BE49-F238E27FC236}">
                <a16:creationId xmlns:a16="http://schemas.microsoft.com/office/drawing/2014/main" id="{E5A38C17-7DDA-4F13-9590-27D20DC42610}"/>
              </a:ext>
            </a:extLst>
          </p:cNvPr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2195527966"/>
              </p:ext>
            </p:extLst>
          </p:nvPr>
        </p:nvGraphicFramePr>
        <p:xfrm>
          <a:off x="116921" y="1337610"/>
          <a:ext cx="8996083" cy="3342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68088">
                  <a:extLst>
                    <a:ext uri="{9D8B030D-6E8A-4147-A177-3AD203B41FA5}">
                      <a16:colId xmlns:a16="http://schemas.microsoft.com/office/drawing/2014/main" val="2845576258"/>
                    </a:ext>
                  </a:extLst>
                </a:gridCol>
                <a:gridCol w="5741635">
                  <a:extLst>
                    <a:ext uri="{9D8B030D-6E8A-4147-A177-3AD203B41FA5}">
                      <a16:colId xmlns:a16="http://schemas.microsoft.com/office/drawing/2014/main" val="3650408708"/>
                    </a:ext>
                  </a:extLst>
                </a:gridCol>
                <a:gridCol w="1286360">
                  <a:extLst>
                    <a:ext uri="{9D8B030D-6E8A-4147-A177-3AD203B41FA5}">
                      <a16:colId xmlns:a16="http://schemas.microsoft.com/office/drawing/2014/main" val="2446425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600" b="1" dirty="0">
                          <a:solidFill>
                            <a:srgbClr val="A60009"/>
                          </a:solidFill>
                        </a:rPr>
                        <a:t>Bereich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b="1" dirty="0"/>
                        <a:t>Beispiele in Stichworten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b="1" dirty="0">
                          <a:solidFill>
                            <a:srgbClr val="002060"/>
                          </a:solidFill>
                        </a:rPr>
                        <a:t>Bewertung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29282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500" dirty="0">
                          <a:solidFill>
                            <a:srgbClr val="A60009"/>
                          </a:solidFill>
                        </a:rPr>
                        <a:t>Arbeitsumfeld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Beispiel 1: Bepflanzung in den Büroräumen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Beispiel 2: 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50582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500" dirty="0">
                          <a:solidFill>
                            <a:srgbClr val="A60009"/>
                          </a:solidFill>
                        </a:rPr>
                        <a:t>Arbeitsorganisation/-abläufe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Beispiel 1: mehr Partizipation bei der Dienstplangestaltung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Beispiel 2: 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08025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500" dirty="0">
                          <a:solidFill>
                            <a:srgbClr val="A60009"/>
                          </a:solidFill>
                        </a:rPr>
                        <a:t>Information</a:t>
                      </a:r>
                    </a:p>
                    <a:p>
                      <a:r>
                        <a:rPr lang="de-DE" sz="1500" dirty="0">
                          <a:solidFill>
                            <a:srgbClr val="A60009"/>
                          </a:solidFill>
                        </a:rPr>
                        <a:t>Kommunikation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Beispiel 1: transparentere Kommunikation im Hinblick auf Veränderungsprozesse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Beispiel 2: 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01228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500" dirty="0">
                          <a:solidFill>
                            <a:srgbClr val="A60009"/>
                          </a:solidFill>
                        </a:rPr>
                        <a:t>Soziale Beziehungen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Beispiel 1: besseres Miteinander zwischen den Hierarchieebenen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Beispiel 2: 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73962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500" dirty="0">
                          <a:solidFill>
                            <a:srgbClr val="A60009"/>
                          </a:solidFill>
                        </a:rPr>
                        <a:t>Aufgabe / Arbeitsinhalt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Beispiel 1: inhaltliches Onboarding bei der Einarbeitungsphase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Beispiel 2: 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3670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65902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5C878746-682D-44AE-9E8D-6F4E48DA592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582080" y="311580"/>
            <a:ext cx="4099534" cy="85725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e-DE" dirty="0"/>
              <a:t>Positive Zielformulierung</a:t>
            </a:r>
          </a:p>
        </p:txBody>
      </p:sp>
      <p:sp>
        <p:nvSpPr>
          <p:cNvPr id="6" name="Rechteck 5"/>
          <p:cNvSpPr/>
          <p:nvPr/>
        </p:nvSpPr>
        <p:spPr bwMode="auto">
          <a:xfrm>
            <a:off x="2582080" y="314688"/>
            <a:ext cx="4099534" cy="431116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81000" rIns="0" bIns="0"/>
          <a:lstStyle/>
          <a:p>
            <a:pPr algn="ctr">
              <a:spcBef>
                <a:spcPts val="2700"/>
              </a:spcBef>
              <a:defRPr/>
            </a:pPr>
            <a:r>
              <a:rPr lang="de-DE" sz="1600" b="1" dirty="0"/>
              <a:t>Flipchart positive Zielformulierung </a:t>
            </a:r>
          </a:p>
          <a:p>
            <a:pPr algn="ctr">
              <a:spcBef>
                <a:spcPts val="1200"/>
              </a:spcBef>
              <a:defRPr/>
            </a:pPr>
            <a:r>
              <a:rPr lang="de-DE" sz="1400" b="1" dirty="0">
                <a:solidFill>
                  <a:schemeClr val="bg1">
                    <a:lumMod val="50000"/>
                  </a:schemeClr>
                </a:solidFill>
              </a:rPr>
              <a:t>am Beispiel „soziale Beziehungen“</a:t>
            </a:r>
          </a:p>
          <a:p>
            <a:pPr algn="ctr">
              <a:spcBef>
                <a:spcPts val="2700"/>
              </a:spcBef>
              <a:defRPr/>
            </a:pPr>
            <a:r>
              <a:rPr lang="de-DE" sz="1600" b="1" dirty="0">
                <a:solidFill>
                  <a:schemeClr val="bg1">
                    <a:lumMod val="50000"/>
                  </a:schemeClr>
                </a:solidFill>
              </a:rPr>
              <a:t>Es wird auf den Fluren gequatscht und gelacht. </a:t>
            </a:r>
          </a:p>
          <a:p>
            <a:pPr algn="ctr">
              <a:spcBef>
                <a:spcPts val="2700"/>
              </a:spcBef>
              <a:defRPr/>
            </a:pPr>
            <a:r>
              <a:rPr lang="de-DE" sz="1600" b="1" dirty="0">
                <a:solidFill>
                  <a:schemeClr val="bg1">
                    <a:lumMod val="50000"/>
                  </a:schemeClr>
                </a:solidFill>
              </a:rPr>
              <a:t>Man bietet sich gegenseitig Hilfe und Unterstützung an. </a:t>
            </a:r>
          </a:p>
          <a:p>
            <a:pPr algn="ctr">
              <a:spcBef>
                <a:spcPts val="2700"/>
              </a:spcBef>
              <a:defRPr/>
            </a:pPr>
            <a:r>
              <a:rPr lang="de-DE" sz="1600" b="1" dirty="0">
                <a:solidFill>
                  <a:schemeClr val="bg1">
                    <a:lumMod val="50000"/>
                  </a:schemeClr>
                </a:solidFill>
              </a:rPr>
              <a:t>Konflikte werden offen angesprochen. </a:t>
            </a:r>
          </a:p>
          <a:p>
            <a:pPr algn="ctr">
              <a:spcBef>
                <a:spcPts val="2700"/>
              </a:spcBef>
              <a:defRPr/>
            </a:pPr>
            <a:r>
              <a:rPr lang="de-DE" sz="1600" b="1" dirty="0">
                <a:solidFill>
                  <a:schemeClr val="bg1">
                    <a:lumMod val="50000"/>
                  </a:schemeClr>
                </a:solidFill>
              </a:rPr>
              <a:t>Gäste fühlen sich in der Atmosphäre wohl und aufgenommen. </a:t>
            </a:r>
          </a:p>
        </p:txBody>
      </p:sp>
      <p:sp>
        <p:nvSpPr>
          <p:cNvPr id="10246" name="Ellipse 9"/>
          <p:cNvSpPr>
            <a:spLocks noChangeArrowheads="1"/>
          </p:cNvSpPr>
          <p:nvPr/>
        </p:nvSpPr>
        <p:spPr bwMode="auto">
          <a:xfrm>
            <a:off x="186917" y="586656"/>
            <a:ext cx="2282429" cy="668319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algn="ctr"/>
            <a:r>
              <a:rPr lang="de-DE" sz="1600" dirty="0"/>
              <a:t>Was wäre anders?</a:t>
            </a:r>
          </a:p>
        </p:txBody>
      </p:sp>
      <p:sp>
        <p:nvSpPr>
          <p:cNvPr id="15" name="Ellipse 9">
            <a:extLst>
              <a:ext uri="{FF2B5EF4-FFF2-40B4-BE49-F238E27FC236}">
                <a16:creationId xmlns:a16="http://schemas.microsoft.com/office/drawing/2014/main" id="{BFCB37BC-B688-4F8B-95C9-21C68E12BB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917" y="1497249"/>
            <a:ext cx="2282429" cy="646201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algn="ctr"/>
            <a:r>
              <a:rPr lang="de-DE" sz="1600" dirty="0"/>
              <a:t>Was machen Sie anders? </a:t>
            </a:r>
          </a:p>
        </p:txBody>
      </p:sp>
      <p:sp>
        <p:nvSpPr>
          <p:cNvPr id="18" name="Ellipse 9">
            <a:extLst>
              <a:ext uri="{FF2B5EF4-FFF2-40B4-BE49-F238E27FC236}">
                <a16:creationId xmlns:a16="http://schemas.microsoft.com/office/drawing/2014/main" id="{4B7FC620-EC10-45CD-9BBB-DA6E36B6FF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917" y="2405124"/>
            <a:ext cx="2282429" cy="646201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algn="ctr">
              <a:spcBef>
                <a:spcPts val="2700"/>
              </a:spcBef>
            </a:pPr>
            <a:r>
              <a:rPr lang="de-DE" sz="1600" dirty="0"/>
              <a:t>Wie fühlt es sich an? </a:t>
            </a:r>
          </a:p>
        </p:txBody>
      </p:sp>
      <p:sp>
        <p:nvSpPr>
          <p:cNvPr id="10247" name="Ellipse 10"/>
          <p:cNvSpPr>
            <a:spLocks noChangeArrowheads="1"/>
          </p:cNvSpPr>
          <p:nvPr/>
        </p:nvSpPr>
        <p:spPr bwMode="auto">
          <a:xfrm>
            <a:off x="6765356" y="212052"/>
            <a:ext cx="2282428" cy="1770526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algn="ctr">
              <a:spcAft>
                <a:spcPts val="600"/>
              </a:spcAft>
            </a:pPr>
            <a:r>
              <a:rPr lang="de-DE" sz="1600" dirty="0"/>
              <a:t>Wie muss das Ziel aussehen, damit es zum Aushängeschild im Betrieb wird?  </a:t>
            </a:r>
          </a:p>
        </p:txBody>
      </p:sp>
      <p:sp>
        <p:nvSpPr>
          <p:cNvPr id="10248" name="Ellipse 11"/>
          <p:cNvSpPr>
            <a:spLocks noChangeArrowheads="1"/>
          </p:cNvSpPr>
          <p:nvPr/>
        </p:nvSpPr>
        <p:spPr bwMode="auto">
          <a:xfrm>
            <a:off x="186917" y="3744795"/>
            <a:ext cx="2969238" cy="1117031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algn="ctr">
              <a:spcBef>
                <a:spcPts val="2700"/>
              </a:spcBef>
              <a:defRPr/>
            </a:pPr>
            <a:r>
              <a:rPr lang="de-DE" sz="1600" dirty="0"/>
              <a:t>Wodurch wird es für einen Außenstehenden sichtbar?   </a:t>
            </a:r>
          </a:p>
        </p:txBody>
      </p:sp>
      <p:sp>
        <p:nvSpPr>
          <p:cNvPr id="17" name="Ellipse 10">
            <a:extLst>
              <a:ext uri="{FF2B5EF4-FFF2-40B4-BE49-F238E27FC236}">
                <a16:creationId xmlns:a16="http://schemas.microsoft.com/office/drawing/2014/main" id="{7344C0DE-D6DE-49D3-A3A7-2A14046060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5356" y="2894250"/>
            <a:ext cx="2282428" cy="104538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algn="ctr"/>
            <a:r>
              <a:rPr lang="de-DE" sz="1600" dirty="0"/>
              <a:t>Auf welches Endergebnis wären wir stolz?</a:t>
            </a: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0F83D677-A9F7-4867-86CE-0FB23C7843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>
          <a:xfrm>
            <a:off x="4143600" y="4303311"/>
            <a:ext cx="123537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96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^</a:t>
            </a:r>
          </a:p>
        </p:txBody>
      </p:sp>
    </p:spTree>
    <p:extLst>
      <p:ext uri="{BB962C8B-B14F-4D97-AF65-F5344CB8AC3E}">
        <p14:creationId xmlns:p14="http://schemas.microsoft.com/office/powerpoint/2010/main" val="4357783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01860E-0CD0-4367-8360-9B4082CE031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69346" y="334260"/>
            <a:ext cx="4099534" cy="85725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e-DE" dirty="0"/>
              <a:t>Lösungsvorschläge</a:t>
            </a:r>
          </a:p>
        </p:txBody>
      </p:sp>
      <p:sp>
        <p:nvSpPr>
          <p:cNvPr id="6" name="Rechteck 5"/>
          <p:cNvSpPr/>
          <p:nvPr/>
        </p:nvSpPr>
        <p:spPr bwMode="auto">
          <a:xfrm>
            <a:off x="2581200" y="314688"/>
            <a:ext cx="4099534" cy="431116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81000" rIns="0" bIns="0"/>
          <a:lstStyle/>
          <a:p>
            <a:pPr algn="ctr">
              <a:spcBef>
                <a:spcPts val="2700"/>
              </a:spcBef>
              <a:defRPr/>
            </a:pPr>
            <a:r>
              <a:rPr lang="de-DE" sz="1600" b="1" dirty="0"/>
              <a:t>Flipchart Lösungsvorschläge</a:t>
            </a:r>
          </a:p>
          <a:p>
            <a:pPr algn="ctr">
              <a:spcBef>
                <a:spcPts val="1200"/>
              </a:spcBef>
              <a:defRPr/>
            </a:pPr>
            <a:r>
              <a:rPr lang="de-DE" sz="1400" b="1" dirty="0">
                <a:solidFill>
                  <a:schemeClr val="bg1">
                    <a:lumMod val="50000"/>
                  </a:schemeClr>
                </a:solidFill>
              </a:rPr>
              <a:t>am Beispiel „soziale Beziehungen“</a:t>
            </a:r>
          </a:p>
          <a:p>
            <a:pPr algn="ctr">
              <a:spcBef>
                <a:spcPts val="2700"/>
              </a:spcBef>
              <a:defRPr/>
            </a:pPr>
            <a:r>
              <a:rPr lang="de-DE" sz="1600" b="1" dirty="0">
                <a:solidFill>
                  <a:schemeClr val="bg1">
                    <a:lumMod val="50000"/>
                  </a:schemeClr>
                </a:solidFill>
              </a:rPr>
              <a:t>Wir leben eine Tandem-Struktur, die die Zusammenarbeit fördert. </a:t>
            </a:r>
          </a:p>
          <a:p>
            <a:pPr algn="ctr">
              <a:spcBef>
                <a:spcPts val="2700"/>
              </a:spcBef>
              <a:defRPr/>
            </a:pPr>
            <a:r>
              <a:rPr lang="de-DE" sz="1600" b="1" dirty="0">
                <a:solidFill>
                  <a:schemeClr val="bg1">
                    <a:lumMod val="50000"/>
                  </a:schemeClr>
                </a:solidFill>
              </a:rPr>
              <a:t>Wir leben eine </a:t>
            </a:r>
            <a:r>
              <a:rPr lang="de-DE" sz="1600" b="1" dirty="0" err="1">
                <a:solidFill>
                  <a:schemeClr val="bg1">
                    <a:lumMod val="50000"/>
                  </a:schemeClr>
                </a:solidFill>
              </a:rPr>
              <a:t>Meetingstruktur</a:t>
            </a:r>
            <a:r>
              <a:rPr lang="de-DE" sz="1600" b="1" dirty="0">
                <a:solidFill>
                  <a:schemeClr val="bg1">
                    <a:lumMod val="50000"/>
                  </a:schemeClr>
                </a:solidFill>
              </a:rPr>
              <a:t>, die den sozialen Kontakt fördert. </a:t>
            </a:r>
          </a:p>
          <a:p>
            <a:pPr algn="ctr">
              <a:spcBef>
                <a:spcPts val="2700"/>
              </a:spcBef>
              <a:defRPr/>
            </a:pPr>
            <a:r>
              <a:rPr lang="de-DE" sz="1600" b="1" dirty="0">
                <a:solidFill>
                  <a:schemeClr val="bg1">
                    <a:lumMod val="50000"/>
                  </a:schemeClr>
                </a:solidFill>
              </a:rPr>
              <a:t>Wir nehmen uns die Zeit für den persönlichen Austausch. </a:t>
            </a:r>
          </a:p>
        </p:txBody>
      </p:sp>
      <p:sp>
        <p:nvSpPr>
          <p:cNvPr id="11" name="Ellipse 9">
            <a:extLst>
              <a:ext uri="{FF2B5EF4-FFF2-40B4-BE49-F238E27FC236}">
                <a16:creationId xmlns:a16="http://schemas.microsoft.com/office/drawing/2014/main" id="{F85274AD-2D58-46B6-9860-C324475CAC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451" y="314688"/>
            <a:ext cx="2282429" cy="118849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anchor="ctr" anchorCtr="0"/>
          <a:lstStyle/>
          <a:p>
            <a:pPr algn="ctr">
              <a:spcAft>
                <a:spcPts val="600"/>
              </a:spcAft>
            </a:pPr>
            <a:r>
              <a:rPr lang="de-DE" sz="1600" dirty="0"/>
              <a:t>Welche Ressourcen können wir nutzen?</a:t>
            </a:r>
          </a:p>
        </p:txBody>
      </p:sp>
      <p:sp>
        <p:nvSpPr>
          <p:cNvPr id="12" name="Ellipse 10">
            <a:extLst>
              <a:ext uri="{FF2B5EF4-FFF2-40B4-BE49-F238E27FC236}">
                <a16:creationId xmlns:a16="http://schemas.microsoft.com/office/drawing/2014/main" id="{D12A199B-9603-4CC2-9DED-C638F88E98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68880" y="314688"/>
            <a:ext cx="2282428" cy="953691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anchor="ctr" anchorCtr="0"/>
          <a:lstStyle/>
          <a:p>
            <a:pPr algn="ctr">
              <a:spcAft>
                <a:spcPts val="600"/>
              </a:spcAft>
            </a:pPr>
            <a:r>
              <a:rPr lang="de-DE" sz="1600" dirty="0"/>
              <a:t>Auf welche Stärken können wir setzen? </a:t>
            </a:r>
          </a:p>
        </p:txBody>
      </p:sp>
      <p:sp>
        <p:nvSpPr>
          <p:cNvPr id="19" name="Ellipse 18">
            <a:extLst>
              <a:ext uri="{FF2B5EF4-FFF2-40B4-BE49-F238E27FC236}">
                <a16:creationId xmlns:a16="http://schemas.microsoft.com/office/drawing/2014/main" id="{A99F88BC-0C1E-4E6A-B28A-5E7C8F129F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156" y="2411266"/>
            <a:ext cx="2282429" cy="776046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anchor="ctr" anchorCtr="0"/>
          <a:lstStyle/>
          <a:p>
            <a:pPr algn="ctr">
              <a:spcAft>
                <a:spcPts val="600"/>
              </a:spcAft>
            </a:pPr>
            <a:r>
              <a:rPr lang="de-DE" sz="1600" dirty="0"/>
              <a:t>Was bin ich ohne mein Team? </a:t>
            </a:r>
          </a:p>
        </p:txBody>
      </p:sp>
      <p:sp>
        <p:nvSpPr>
          <p:cNvPr id="20" name="Ellipse 19">
            <a:extLst>
              <a:ext uri="{FF2B5EF4-FFF2-40B4-BE49-F238E27FC236}">
                <a16:creationId xmlns:a16="http://schemas.microsoft.com/office/drawing/2014/main" id="{BD2F4156-1D86-4463-986E-992DD9E675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8466" y="1503185"/>
            <a:ext cx="2282428" cy="1144273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anchor="ctr" anchorCtr="0"/>
          <a:lstStyle/>
          <a:p>
            <a:pPr algn="ctr">
              <a:spcAft>
                <a:spcPts val="600"/>
              </a:spcAft>
            </a:pPr>
            <a:r>
              <a:rPr lang="de-DE" sz="1600" dirty="0"/>
              <a:t>Was schätzen Sie an Ihrer Führungskraft/</a:t>
            </a:r>
            <a:br>
              <a:rPr lang="de-DE" sz="1600" dirty="0"/>
            </a:br>
            <a:r>
              <a:rPr lang="de-DE" sz="1600" dirty="0"/>
              <a:t>Ihrem Team? </a:t>
            </a:r>
          </a:p>
        </p:txBody>
      </p:sp>
      <p:sp>
        <p:nvSpPr>
          <p:cNvPr id="13" name="Ellipse 11">
            <a:extLst>
              <a:ext uri="{FF2B5EF4-FFF2-40B4-BE49-F238E27FC236}">
                <a16:creationId xmlns:a16="http://schemas.microsoft.com/office/drawing/2014/main" id="{655306BC-E712-406A-A981-32645452CD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156" y="3691052"/>
            <a:ext cx="2482541" cy="9525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anchor="ctr" anchorCtr="0"/>
          <a:lstStyle/>
          <a:p>
            <a:pPr algn="ctr"/>
            <a:r>
              <a:rPr lang="de-DE" sz="1600" dirty="0"/>
              <a:t>Auf welches Wissen können wir zurückgreifen?</a:t>
            </a:r>
          </a:p>
        </p:txBody>
      </p:sp>
      <p:sp>
        <p:nvSpPr>
          <p:cNvPr id="14" name="Ellipse 11">
            <a:extLst>
              <a:ext uri="{FF2B5EF4-FFF2-40B4-BE49-F238E27FC236}">
                <a16:creationId xmlns:a16="http://schemas.microsoft.com/office/drawing/2014/main" id="{3F3D4A5D-E98B-4DB1-86A8-CA7C44563A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4036" y="2929473"/>
            <a:ext cx="2436858" cy="1088509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anchor="t" anchorCtr="0"/>
          <a:lstStyle/>
          <a:p>
            <a:pPr algn="ctr">
              <a:spcAft>
                <a:spcPts val="600"/>
              </a:spcAft>
            </a:pPr>
            <a:r>
              <a:rPr lang="de-DE" sz="1600" dirty="0"/>
              <a:t>Auf welche Erfahrungen können wir bauen? </a:t>
            </a:r>
          </a:p>
        </p:txBody>
      </p:sp>
      <p:sp>
        <p:nvSpPr>
          <p:cNvPr id="21" name="Ellipse 20">
            <a:extLst>
              <a:ext uri="{FF2B5EF4-FFF2-40B4-BE49-F238E27FC236}">
                <a16:creationId xmlns:a16="http://schemas.microsoft.com/office/drawing/2014/main" id="{6C8DF8F1-3772-428B-AFFC-ECFF237D78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72397" y="3973738"/>
            <a:ext cx="2533303" cy="1055063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/>
          <a:lstStyle/>
          <a:p>
            <a:pPr algn="ctr">
              <a:spcAft>
                <a:spcPts val="600"/>
              </a:spcAft>
            </a:pPr>
            <a:r>
              <a:rPr lang="de-DE" sz="1600" dirty="0"/>
              <a:t>Was haben Sie</a:t>
            </a:r>
            <a:br>
              <a:rPr lang="de-DE" sz="1600" dirty="0"/>
            </a:br>
            <a:r>
              <a:rPr lang="de-DE" sz="1600" dirty="0"/>
              <a:t>Ihrem Team Gutes getan?</a:t>
            </a: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0F83D677-A9F7-4867-86CE-0FB23C7843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143506" y="4303311"/>
            <a:ext cx="123537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600" b="1" dirty="0">
                <a:solidFill>
                  <a:schemeClr val="accent1"/>
                </a:solidFill>
              </a:rPr>
              <a:t>^</a:t>
            </a:r>
          </a:p>
        </p:txBody>
      </p:sp>
    </p:spTree>
    <p:extLst>
      <p:ext uri="{BB962C8B-B14F-4D97-AF65-F5344CB8AC3E}">
        <p14:creationId xmlns:p14="http://schemas.microsoft.com/office/powerpoint/2010/main" val="4107727416"/>
      </p:ext>
    </p:extLst>
  </p:cSld>
  <p:clrMapOvr>
    <a:masterClrMapping/>
  </p:clrMapOvr>
</p:sld>
</file>

<file path=ppt/theme/theme1.xml><?xml version="1.0" encoding="utf-8"?>
<a:theme xmlns:a="http://schemas.openxmlformats.org/drawingml/2006/main" name="iga-Praesentationsvorlage_2015">
  <a:themeElements>
    <a:clrScheme name="IGA Farbklima">
      <a:dk1>
        <a:sysClr val="windowText" lastClr="000000"/>
      </a:dk1>
      <a:lt1>
        <a:sysClr val="window" lastClr="FFFFFF"/>
      </a:lt1>
      <a:dk2>
        <a:srgbClr val="141313"/>
      </a:dk2>
      <a:lt2>
        <a:srgbClr val="FFFFFE"/>
      </a:lt2>
      <a:accent1>
        <a:srgbClr val="8E101C"/>
      </a:accent1>
      <a:accent2>
        <a:srgbClr val="636463"/>
      </a:accent2>
      <a:accent3>
        <a:srgbClr val="004467"/>
      </a:accent3>
      <a:accent4>
        <a:srgbClr val="7292A6"/>
      </a:accent4>
      <a:accent5>
        <a:srgbClr val="A8A81E"/>
      </a:accent5>
      <a:accent6>
        <a:srgbClr val="B95C18"/>
      </a:accent6>
      <a:hlink>
        <a:srgbClr val="8E101C"/>
      </a:hlink>
      <a:folHlink>
        <a:srgbClr val="B95C18"/>
      </a:folHlink>
    </a:clrScheme>
    <a:fontScheme name="Office Klassisch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lIns="0" tIns="81000" rIns="0" bIns="0"/>
      <a:lstStyle>
        <a:defPPr algn="ctr">
          <a:spcBef>
            <a:spcPts val="2700"/>
          </a:spcBef>
          <a:defRPr sz="1600" b="1" dirty="0"/>
        </a:defPPr>
      </a:lst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iga-Praesentationsvorlage_2015</Template>
  <TotalTime>0</TotalTime>
  <Words>1332</Words>
  <Application>Microsoft Office PowerPoint</Application>
  <PresentationFormat>Bildschirmpräsentation (16:9)</PresentationFormat>
  <Paragraphs>188</Paragraphs>
  <Slides>15</Slides>
  <Notes>13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19" baseType="lpstr">
      <vt:lpstr>Arial</vt:lpstr>
      <vt:lpstr>Calibri</vt:lpstr>
      <vt:lpstr>Wingdings</vt:lpstr>
      <vt:lpstr>iga-Praesentationsvorlage_2015</vt:lpstr>
      <vt:lpstr>Positive Arbeitssituationsanalyse im BGM-Prozess </vt:lpstr>
      <vt:lpstr>Gliederung</vt:lpstr>
      <vt:lpstr>Ein positiv gestalteter BGM-Prozess bedeutet:</vt:lpstr>
      <vt:lpstr>So gestalten wir gemeinsam Ihren positiven BGM-Prozess! </vt:lpstr>
      <vt:lpstr>In welchen Bereichen sind Sie mit den Arbeitsanforderungen äußerst zufrieden?</vt:lpstr>
      <vt:lpstr>Warum läuft das Ganze an der Stelle gut?</vt:lpstr>
      <vt:lpstr>Was wünschen Sie sich anders oder mehr?</vt:lpstr>
      <vt:lpstr>Positive Zielformulierung</vt:lpstr>
      <vt:lpstr>Lösungsvorschläge</vt:lpstr>
      <vt:lpstr>Welche Vorschläge haben Sie für gesundheitliche Angebote in Ihrem Unternehmen? </vt:lpstr>
      <vt:lpstr>Ausblick </vt:lpstr>
      <vt:lpstr>Was nehmen Sie an Anregungen mit an Ihren Arbeitsplatz? </vt:lpstr>
      <vt:lpstr>Wie zuversichtlich sind Sie, dass Sie einige Anregungen des heutigen Tages eigenständig umsetzen? </vt:lpstr>
      <vt:lpstr>Wie schätzen Sie die Möglichkeit ein, dass die von Ihnen gemachten Verbesserungs- vorschläge im Betrieb umgesetzt werden? </vt:lpstr>
      <vt:lpstr>Vielen Dank für Ihre Aufmerksamkeit.</vt:lpstr>
    </vt:vector>
  </TitlesOfParts>
  <Company>AOK Rheinland/Hamburg, BGF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Positive Arbeitssituationsanalyse im BGM-Prozess</dc:title>
  <dc:subject>Berater-Tool, Erstberatung</dc:subject>
  <dc:creator>Sören Brodersen;Loretta Hölzel</dc:creator>
  <cp:keywords>Positive Psychologie, positive Arbeitssituationsanalyse, BGM-Prozess</cp:keywords>
  <cp:lastModifiedBy>Schiemannz, Anett</cp:lastModifiedBy>
  <cp:revision>195</cp:revision>
  <dcterms:created xsi:type="dcterms:W3CDTF">2016-02-18T15:10:05Z</dcterms:created>
  <dcterms:modified xsi:type="dcterms:W3CDTF">2021-12-16T13:58:17Z</dcterms:modified>
  <cp:category>Psychologie</cp:category>
</cp:coreProperties>
</file>