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72" r:id="rId2"/>
    <p:sldId id="276" r:id="rId3"/>
    <p:sldId id="351" r:id="rId4"/>
    <p:sldId id="815" r:id="rId5"/>
    <p:sldId id="346" r:id="rId6"/>
    <p:sldId id="285" r:id="rId7"/>
    <p:sldId id="336" r:id="rId8"/>
    <p:sldId id="818" r:id="rId9"/>
    <p:sldId id="817" r:id="rId10"/>
    <p:sldId id="303" r:id="rId11"/>
    <p:sldId id="350" r:id="rId12"/>
    <p:sldId id="347" r:id="rId13"/>
    <p:sldId id="308" r:id="rId14"/>
    <p:sldId id="259" r:id="rId15"/>
  </p:sldIdLst>
  <p:sldSz cx="9144000" cy="5143500" type="screen16x9"/>
  <p:notesSz cx="6858000" cy="9144000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chiemannz, Anett" initials="SA" lastIdx="7" clrIdx="0">
    <p:extLst>
      <p:ext uri="{19B8F6BF-5375-455C-9EA6-DF929625EA0E}">
        <p15:presenceInfo xmlns:p15="http://schemas.microsoft.com/office/powerpoint/2012/main" userId="S::anett.schiemannz@dguv.de::a99025e3-3144-4d76-8cba-4723f1c0a1d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60009"/>
    <a:srgbClr val="C491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250" autoAdjust="0"/>
    <p:restoredTop sz="86481" autoAdjust="0"/>
  </p:normalViewPr>
  <p:slideViewPr>
    <p:cSldViewPr snapToGrid="0" snapToObjects="1">
      <p:cViewPr varScale="1">
        <p:scale>
          <a:sx n="71" d="100"/>
          <a:sy n="71" d="100"/>
        </p:scale>
        <p:origin x="108" y="1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-1512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0F8875-03A0-4D1C-8AB4-9F9CA55C928D}" type="datetimeFigureOut">
              <a:rPr lang="de-DE" smtClean="0"/>
              <a:t>15.12.2021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DD4BDC-837F-4B07-8D35-B37B12DC936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75109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b="1" dirty="0"/>
              <a:t>Zielgruppe Präsentation: BGM-Fachkraft (BGM-FK)</a:t>
            </a:r>
          </a:p>
          <a:p>
            <a:r>
              <a:rPr lang="de-DE" b="1" dirty="0"/>
              <a:t>TN Steuerungskreis: Steuerungskreis mit Führungskräften </a:t>
            </a:r>
          </a:p>
          <a:p>
            <a:endParaRPr lang="de-DE" b="1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DD4BDC-837F-4B07-8D35-B37B12DC9362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966591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b="1" dirty="0"/>
              <a:t>Optionale Folie</a:t>
            </a:r>
            <a:r>
              <a:rPr lang="de-DE" b="0" dirty="0"/>
              <a:t>, falls sich niemand direkt als Zuständiger findet (Tabelle auf Folie 8, Spalte 3). </a:t>
            </a:r>
          </a:p>
          <a:p>
            <a:r>
              <a:rPr lang="de-DE" b="0" dirty="0"/>
              <a:t>Fragestellungen zur optimalen Passung zwischen Fähigkeiten und Anforderungen. </a:t>
            </a:r>
          </a:p>
          <a:p>
            <a:endParaRPr lang="de-DE" dirty="0"/>
          </a:p>
          <a:p>
            <a:endParaRPr lang="de-DE" dirty="0"/>
          </a:p>
          <a:p>
            <a:pPr marL="0" indent="0">
              <a:buFontTx/>
              <a:buNone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DD4BDC-837F-4B07-8D35-B37B12DC9362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273892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Optionale Folie zur Erleichterung der Dokumentation der Ergebnisse im Steuerungskreis.</a:t>
            </a:r>
          </a:p>
          <a:p>
            <a:pPr marL="0" indent="0">
              <a:buFontTx/>
              <a:buNone/>
            </a:pPr>
            <a:r>
              <a:rPr lang="de-DE" sz="1200" b="1" dirty="0"/>
              <a:t>Fortlaufende Dokumentation der Ergebnisse: </a:t>
            </a:r>
            <a:br>
              <a:rPr lang="de-DE" b="1" dirty="0"/>
            </a:br>
            <a:r>
              <a:rPr lang="de-DE" sz="1100" b="1" dirty="0"/>
              <a:t>Wer macht was bis wann? 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DD4BDC-837F-4B07-8D35-B37B12DC9362}" type="slidenum">
              <a:rPr lang="de-DE" smtClean="0"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385477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b="1" dirty="0"/>
              <a:t>Optionale Folie</a:t>
            </a:r>
            <a:r>
              <a:rPr lang="de-DE" b="0" dirty="0"/>
              <a:t>, als Anregung für Kommunikationskanäle (Tabelle auf Folie 8, Spalte 4). 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DD4BDC-837F-4B07-8D35-B37B12DC9362}" type="slidenum">
              <a:rPr lang="de-DE" smtClean="0"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4374209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sz="900" b="1" dirty="0"/>
          </a:p>
          <a:p>
            <a:r>
              <a:rPr lang="de-DE" sz="1200" b="1" dirty="0"/>
              <a:t>P</a:t>
            </a:r>
            <a:r>
              <a:rPr lang="de-DE" sz="1200" dirty="0"/>
              <a:t>ositive Emotionen    	begeisterungsfähige </a:t>
            </a:r>
          </a:p>
          <a:p>
            <a:r>
              <a:rPr lang="de-DE" sz="1200" b="1" dirty="0"/>
              <a:t>E</a:t>
            </a:r>
            <a:r>
              <a:rPr lang="de-DE" sz="1200" dirty="0"/>
              <a:t>ngagement	 	engagierte</a:t>
            </a:r>
          </a:p>
          <a:p>
            <a:r>
              <a:rPr lang="en-GB" sz="1200" b="1" noProof="0" dirty="0"/>
              <a:t>R</a:t>
            </a:r>
            <a:r>
              <a:rPr lang="en-GB" sz="1200" noProof="0" dirty="0"/>
              <a:t>elationships </a:t>
            </a:r>
            <a:r>
              <a:rPr lang="de-DE" sz="1200" dirty="0"/>
              <a:t>		sozial eingebundene Beschäftige</a:t>
            </a:r>
          </a:p>
          <a:p>
            <a:r>
              <a:rPr lang="en-GB" sz="1200" b="1" noProof="0" dirty="0"/>
              <a:t>M</a:t>
            </a:r>
            <a:r>
              <a:rPr lang="en-GB" sz="1200" noProof="0" dirty="0"/>
              <a:t>eaning </a:t>
            </a:r>
            <a:r>
              <a:rPr lang="de-DE" sz="1200" dirty="0"/>
              <a:t> 		die in ihrer Arbeit einen Sinn sehen </a:t>
            </a:r>
          </a:p>
          <a:p>
            <a:r>
              <a:rPr lang="de-DE" sz="1200" b="1" dirty="0"/>
              <a:t>A</a:t>
            </a:r>
            <a:r>
              <a:rPr lang="de-DE" sz="1200" dirty="0"/>
              <a:t>chievement		und Ziele verfolgen und Erfolge feiern</a:t>
            </a:r>
            <a:endParaRPr lang="de-DE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DD4BDC-837F-4B07-8D35-B37B12DC9362}" type="slidenum">
              <a:rPr lang="de-DE" smtClean="0"/>
              <a:t>13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239449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DD4BDC-837F-4B07-8D35-B37B12DC9362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540308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b="1" dirty="0"/>
              <a:t>Bezug zum Kick-Off Workshop: Rückblick PERMA-Blume</a:t>
            </a:r>
          </a:p>
          <a:p>
            <a:r>
              <a:rPr lang="de-DE" b="1" dirty="0"/>
              <a:t>Unsere Beratungsphilosophie </a:t>
            </a:r>
            <a:endParaRPr lang="de-DE" sz="1200" b="1" dirty="0"/>
          </a:p>
          <a:p>
            <a:endParaRPr lang="de-DE" sz="1200" b="1" dirty="0"/>
          </a:p>
          <a:p>
            <a:r>
              <a:rPr lang="de-DE" sz="2000" b="1" dirty="0"/>
              <a:t>P</a:t>
            </a:r>
            <a:r>
              <a:rPr lang="de-DE" sz="2000" dirty="0"/>
              <a:t>ositive Emotionen    	begeisterungsfähige </a:t>
            </a:r>
          </a:p>
          <a:p>
            <a:r>
              <a:rPr lang="de-DE" sz="2000" b="1" dirty="0"/>
              <a:t>E</a:t>
            </a:r>
            <a:r>
              <a:rPr lang="de-DE" sz="2000" dirty="0"/>
              <a:t>ngagement	 	engagierte</a:t>
            </a:r>
          </a:p>
          <a:p>
            <a:r>
              <a:rPr lang="en-GB" sz="2000" b="1" noProof="0" dirty="0"/>
              <a:t>R</a:t>
            </a:r>
            <a:r>
              <a:rPr lang="en-GB" sz="2000" noProof="0" dirty="0"/>
              <a:t>elationships </a:t>
            </a:r>
            <a:r>
              <a:rPr lang="de-DE" sz="2000" dirty="0"/>
              <a:t>		sozial eingebundene Beschäftigte</a:t>
            </a:r>
          </a:p>
          <a:p>
            <a:r>
              <a:rPr lang="en-GB" sz="2000" b="1" noProof="0" dirty="0"/>
              <a:t>M</a:t>
            </a:r>
            <a:r>
              <a:rPr lang="en-GB" sz="2000" noProof="0" dirty="0"/>
              <a:t>eaning</a:t>
            </a:r>
            <a:r>
              <a:rPr lang="de-DE" sz="2000" dirty="0"/>
              <a:t>  		die in ihrer Arbeit einen Sinn sehen </a:t>
            </a:r>
          </a:p>
          <a:p>
            <a:r>
              <a:rPr lang="de-DE" sz="2000" b="1" dirty="0"/>
              <a:t>A</a:t>
            </a:r>
            <a:r>
              <a:rPr lang="de-DE" sz="2000" dirty="0"/>
              <a:t>chievement		und Ziele verfolgen und Erfolge feiern</a:t>
            </a:r>
            <a:endParaRPr lang="de-DE" dirty="0"/>
          </a:p>
          <a:p>
            <a:endParaRPr lang="de-DE" b="1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DD4BDC-837F-4B07-8D35-B37B12DC9362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282288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sz="1600" dirty="0"/>
              <a:t>Was heißt das jetzt konkret für unseren positiv gestalten BGM-Prozess? </a:t>
            </a:r>
          </a:p>
          <a:p>
            <a:r>
              <a:rPr lang="de-DE" sz="1600" dirty="0"/>
              <a:t>Wir wollen durch Analyseworkshops mit …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DD4BDC-837F-4B07-8D35-B37B12DC9362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667411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b="1" dirty="0"/>
              <a:t>Einstieg in einen ersten Steuerungskreis </a:t>
            </a:r>
          </a:p>
          <a:p>
            <a:endParaRPr lang="de-DE" b="1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DD4BDC-837F-4B07-8D35-B37B12DC9362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50979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b="1" dirty="0"/>
              <a:t>Einstieg in einen ersten Steuerungskreis 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DD4BDC-837F-4B07-8D35-B37B12DC9362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594986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b="1" dirty="0"/>
              <a:t>Einstieg für regelmäßig wiederkehrende Steuerungskreise </a:t>
            </a:r>
          </a:p>
          <a:p>
            <a:r>
              <a:rPr lang="de-DE" b="1" dirty="0">
                <a:sym typeface="Wingdings" panose="05000000000000000000" pitchFamily="2" charset="2"/>
              </a:rPr>
              <a:t> </a:t>
            </a:r>
            <a:r>
              <a:rPr lang="de-DE" b="0" dirty="0">
                <a:sym typeface="Wingdings" panose="05000000000000000000" pitchFamily="2" charset="2"/>
              </a:rPr>
              <a:t>Ein positiver Rückblick anhand einer Ta-Da Liste anstatt einer </a:t>
            </a:r>
            <a:r>
              <a:rPr lang="en-GB" b="0" noProof="0" dirty="0">
                <a:sym typeface="Wingdings" panose="05000000000000000000" pitchFamily="2" charset="2"/>
              </a:rPr>
              <a:t>To</a:t>
            </a:r>
            <a:r>
              <a:rPr lang="de-DE" b="0" dirty="0">
                <a:sym typeface="Wingdings" panose="05000000000000000000" pitchFamily="2" charset="2"/>
              </a:rPr>
              <a:t>-Do Liste. </a:t>
            </a:r>
            <a:endParaRPr lang="de-DE" b="0" dirty="0"/>
          </a:p>
          <a:p>
            <a:endParaRPr lang="de-DE" b="1" dirty="0"/>
          </a:p>
          <a:p>
            <a:r>
              <a:rPr lang="de-DE" b="1" dirty="0"/>
              <a:t>Optional: Zuständigkeit eines </a:t>
            </a:r>
            <a:r>
              <a:rPr lang="en-GB" b="1" noProof="0" dirty="0"/>
              <a:t>Positivity </a:t>
            </a:r>
            <a:r>
              <a:rPr lang="de-DE" b="1" dirty="0"/>
              <a:t>Managers</a:t>
            </a:r>
            <a:endParaRPr lang="de-DE" dirty="0"/>
          </a:p>
          <a:p>
            <a:r>
              <a:rPr lang="de-DE" dirty="0"/>
              <a:t>Leitregel für Meetings: es gibt eine beauftragte Person für positive und negative Äußerungen.</a:t>
            </a:r>
          </a:p>
          <a:p>
            <a:r>
              <a:rPr lang="de-DE" dirty="0"/>
              <a:t>Eine Kritik braucht drei positive Äußerungen.</a:t>
            </a:r>
          </a:p>
          <a:p>
            <a:r>
              <a:rPr lang="en-GB" noProof="0" dirty="0"/>
              <a:t>Positivity</a:t>
            </a:r>
            <a:r>
              <a:rPr lang="de-DE" dirty="0"/>
              <a:t> Manager erhält eine Klingel und kann klingeln, wenn zwei negative Äußerungen hintereinander erfolgen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DD4BDC-837F-4B07-8D35-B37B12DC9362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633138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b="1" dirty="0"/>
              <a:t>Optionale Folie zur Erläuterung der Methodik für die Arbeitssituationsanalyse; kann auch als Orientierung im Prozess dienen </a:t>
            </a:r>
          </a:p>
          <a:p>
            <a:r>
              <a:rPr lang="de-DE" b="0" dirty="0"/>
              <a:t>In der Arbeitssituationsanalyse geht es darum die Bedarfe der Beschäftigten zu erfassen.</a:t>
            </a:r>
          </a:p>
          <a:p>
            <a:r>
              <a:rPr lang="de-DE" b="0" dirty="0"/>
              <a:t>Dies erfolgt ressourcenorientiert. Es werden positive Ziele formuliert und entsprechende Lösungsvorschläge erarbeitet.  </a:t>
            </a:r>
          </a:p>
          <a:p>
            <a:r>
              <a:rPr lang="de-DE" dirty="0"/>
              <a:t>Die Methodik erfolgt mittels Fragestellungen auf Basis des Konzepts der Positiven Psychologie. </a:t>
            </a:r>
          </a:p>
          <a:p>
            <a:endParaRPr lang="de-DE" dirty="0"/>
          </a:p>
          <a:p>
            <a:r>
              <a:rPr lang="de-DE" dirty="0"/>
              <a:t>Ergebnisse aus der Arbeitssituationsanalyse werden im Steuerungskreis betrachtet (Spalten 2 und 3) und bei Bedarf im Rotationssystem an der jeweiligen Flipchart ergänzt (siehe Methodik Arbeitssituationsanalyse). Anschließend werden die Ergebnisse aus der Arbeitssituationsanalyse in diesen Maßnahmenplan überführt. </a:t>
            </a:r>
          </a:p>
          <a:p>
            <a:r>
              <a:rPr lang="de-DE" dirty="0"/>
              <a:t>Anschließend werden die beiden Spalten Zuständigkeit und Kommunikation bearbeitet (mit Hilfe der Präsentationsfolien 10 und 12).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DD4BDC-837F-4B07-8D35-B37B12DC9362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255502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b="1" dirty="0"/>
              <a:t>Betrachtung der Ergebnisse aus der Arbeitssituationsanalyse und bei Bedarf Ergänzungen vornehmen. (Entweder Tabelle digital füllen oder die Flipcharts aus der Arbeitssituationsanalyse nutzen).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b="1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b="1" dirty="0"/>
              <a:t>Persönliche Priorisierung/Bepunktung: 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r>
              <a:rPr lang="de-DE" sz="1200" dirty="0">
                <a:sym typeface="Wingdings" pitchFamily="2" charset="2"/>
              </a:rPr>
              <a:t>Jedem Teilnehmer/jeder Teilnehmerin stehen 3 Wertungspunkte zur Verfügung. Dringlichkeit, Kosten, Aufwand und weitere Faktoren können bei der Priorisierung berücksichtigt werden.  </a:t>
            </a:r>
            <a:endParaRPr lang="de-DE" dirty="0"/>
          </a:p>
          <a:p>
            <a:r>
              <a:rPr lang="de-DE" dirty="0"/>
              <a:t>Rückblick auf den Kick-Off: Abgleich mit dem aktuellen Maßnahmenplan und der PERMA-Ausrichtung  </a:t>
            </a:r>
          </a:p>
          <a:p>
            <a:r>
              <a:rPr lang="de-DE" dirty="0"/>
              <a:t>Verschieben sich evtl. noch einmal die Prioritäten oder kommt eine Priorität hinzu, fällt eine weg? 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DD4BDC-837F-4B07-8D35-B37B12DC9362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08991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439531" y="1207243"/>
            <a:ext cx="7065818" cy="1897088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lnSpc>
                <a:spcPct val="110000"/>
              </a:lnSpc>
              <a:defRPr sz="360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r>
              <a:rPr lang="de-DE" dirty="0"/>
              <a:t>Platz für eine dreizeilige Überschrift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439532" y="3615122"/>
            <a:ext cx="8479536" cy="612993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50000"/>
              <a:buFont typeface="Wingdings" charset="2"/>
              <a:buNone/>
              <a:tabLst/>
              <a:defRPr sz="1600">
                <a:solidFill>
                  <a:schemeClr val="tx1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z="1600" dirty="0"/>
              <a:t>Referentin: </a:t>
            </a:r>
            <a:r>
              <a:rPr lang="de-DE" dirty="0"/>
              <a:t>Dr. Erika Mustermann</a:t>
            </a:r>
          </a:p>
        </p:txBody>
      </p:sp>
      <p:sp>
        <p:nvSpPr>
          <p:cNvPr id="7" name="Rechteck 6"/>
          <p:cNvSpPr/>
          <p:nvPr userDrawn="1"/>
        </p:nvSpPr>
        <p:spPr>
          <a:xfrm>
            <a:off x="-117595" y="1434575"/>
            <a:ext cx="219511" cy="258693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34478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613378"/>
            <a:ext cx="6111680" cy="1042702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2800" baseline="0">
                <a:solidFill>
                  <a:schemeClr val="accent1"/>
                </a:solidFill>
              </a:defRPr>
            </a:lvl1pPr>
          </a:lstStyle>
          <a:p>
            <a:r>
              <a:rPr lang="de-DE" dirty="0"/>
              <a:t>Platz für eine zweizeilige</a:t>
            </a:r>
            <a:br>
              <a:rPr lang="de-DE" dirty="0"/>
            </a:br>
            <a:r>
              <a:rPr lang="de-DE" dirty="0"/>
              <a:t>Seitenüberschrift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49360" y="1881410"/>
            <a:ext cx="8229600" cy="2022516"/>
          </a:xfrm>
          <a:prstGeom prst="rect">
            <a:avLst/>
          </a:prstGeom>
        </p:spPr>
        <p:txBody>
          <a:bodyPr>
            <a:normAutofit/>
          </a:bodyPr>
          <a:lstStyle>
            <a:lvl1pPr marL="342000" indent="-342900">
              <a:spcBef>
                <a:spcPts val="0"/>
              </a:spcBef>
              <a:buClr>
                <a:schemeClr val="accent1"/>
              </a:buClr>
              <a:buSzPct val="50000"/>
              <a:buFont typeface="Wingdings" charset="2"/>
              <a:buChar char="§"/>
              <a:defRPr sz="1600"/>
            </a:lvl1pPr>
            <a:lvl2pPr marL="742950" indent="-285750">
              <a:buClr>
                <a:schemeClr val="accent2"/>
              </a:buClr>
              <a:buSzPct val="50000"/>
              <a:buFont typeface="Wingdings" charset="2"/>
              <a:buChar char="§"/>
              <a:defRPr sz="1600"/>
            </a:lvl2pPr>
            <a:lvl3pPr>
              <a:buClr>
                <a:schemeClr val="accent3"/>
              </a:buClr>
              <a:buSzPct val="50000"/>
              <a:defRPr sz="1600"/>
            </a:lvl3pPr>
            <a:lvl4pPr marL="1600200" indent="-228600">
              <a:buClr>
                <a:schemeClr val="accent3"/>
              </a:buClr>
              <a:buSzPct val="50000"/>
              <a:buFont typeface="Wingdings" charset="2"/>
              <a:buChar char="§"/>
              <a:defRPr sz="1600"/>
            </a:lvl4pPr>
            <a:lvl5pPr marL="2057400" indent="-228600">
              <a:buClr>
                <a:schemeClr val="accent3"/>
              </a:buClr>
              <a:buSzPct val="50000"/>
              <a:buFont typeface="Wingdings" charset="2"/>
              <a:buChar char="§"/>
              <a:defRPr sz="160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68880" y="4814297"/>
            <a:ext cx="2133600" cy="273844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DE"/>
              <a:t>S. </a:t>
            </a:r>
            <a:fld id="{0EDFE99D-8152-C04A-9D84-69165463340E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40884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it Bild (recht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Bildplatzhalter 17"/>
          <p:cNvSpPr>
            <a:spLocks noGrp="1"/>
          </p:cNvSpPr>
          <p:nvPr>
            <p:ph type="pic" sz="quarter" idx="14"/>
          </p:nvPr>
        </p:nvSpPr>
        <p:spPr>
          <a:xfrm>
            <a:off x="6016179" y="1881410"/>
            <a:ext cx="3032476" cy="2022516"/>
          </a:xfrm>
          <a:prstGeom prst="rect">
            <a:avLst/>
          </a:prstGeom>
        </p:spPr>
        <p:txBody>
          <a:bodyPr vert="horz"/>
          <a:lstStyle/>
          <a:p>
            <a:r>
              <a:rPr lang="de-DE"/>
              <a:t>Bild durch Klicken auf Symbol hinzufügen</a:t>
            </a:r>
          </a:p>
        </p:txBody>
      </p:sp>
      <p:sp>
        <p:nvSpPr>
          <p:cNvPr id="8" name="Inhaltsplatzhalter 2"/>
          <p:cNvSpPr>
            <a:spLocks noGrp="1"/>
          </p:cNvSpPr>
          <p:nvPr>
            <p:ph idx="1"/>
          </p:nvPr>
        </p:nvSpPr>
        <p:spPr>
          <a:xfrm>
            <a:off x="449360" y="1881410"/>
            <a:ext cx="5457946" cy="2022516"/>
          </a:xfrm>
          <a:prstGeom prst="rect">
            <a:avLst/>
          </a:prstGeom>
        </p:spPr>
        <p:txBody>
          <a:bodyPr>
            <a:normAutofit/>
          </a:bodyPr>
          <a:lstStyle>
            <a:lvl1pPr marL="342000" indent="-342900">
              <a:spcBef>
                <a:spcPts val="0"/>
              </a:spcBef>
              <a:buClr>
                <a:schemeClr val="accent1"/>
              </a:buClr>
              <a:buSzPct val="50000"/>
              <a:buFont typeface="Wingdings" charset="2"/>
              <a:buChar char="§"/>
              <a:defRPr sz="1600"/>
            </a:lvl1pPr>
            <a:lvl2pPr marL="742950" indent="-285750">
              <a:buClr>
                <a:schemeClr val="accent2"/>
              </a:buClr>
              <a:buSzPct val="50000"/>
              <a:buFont typeface="Wingdings" charset="2"/>
              <a:buChar char="§"/>
              <a:defRPr sz="1600"/>
            </a:lvl2pPr>
            <a:lvl3pPr>
              <a:buClr>
                <a:schemeClr val="accent3"/>
              </a:buClr>
              <a:buSzPct val="50000"/>
              <a:defRPr sz="1600"/>
            </a:lvl3pPr>
            <a:lvl4pPr marL="1600200" indent="-228600">
              <a:buClr>
                <a:schemeClr val="accent3"/>
              </a:buClr>
              <a:buSzPct val="50000"/>
              <a:buFont typeface="Wingdings" charset="2"/>
              <a:buChar char="§"/>
              <a:defRPr sz="1600"/>
            </a:lvl4pPr>
            <a:lvl5pPr marL="2057400" indent="-228600">
              <a:buClr>
                <a:schemeClr val="accent3"/>
              </a:buClr>
              <a:buSzPct val="50000"/>
              <a:buFont typeface="Wingdings" charset="2"/>
              <a:buChar char="§"/>
              <a:defRPr sz="160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68880" y="4814297"/>
            <a:ext cx="2133600" cy="273844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DE"/>
              <a:t>S. </a:t>
            </a:r>
            <a:fld id="{0EDFE99D-8152-C04A-9D84-69165463340E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5" name="Rechteck 14"/>
          <p:cNvSpPr/>
          <p:nvPr userDrawn="1"/>
        </p:nvSpPr>
        <p:spPr>
          <a:xfrm>
            <a:off x="9048656" y="1881410"/>
            <a:ext cx="187249" cy="202251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1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613378"/>
            <a:ext cx="6111680" cy="1042702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2800" baseline="0">
                <a:solidFill>
                  <a:schemeClr val="accent1"/>
                </a:solidFill>
              </a:defRPr>
            </a:lvl1pPr>
          </a:lstStyle>
          <a:p>
            <a:r>
              <a:rPr lang="de-DE" dirty="0"/>
              <a:t>Platz für eine zweizeilige</a:t>
            </a:r>
            <a:br>
              <a:rPr lang="de-DE" dirty="0"/>
            </a:br>
            <a:r>
              <a:rPr lang="de-DE" dirty="0"/>
              <a:t>Seitenüberschrift</a:t>
            </a:r>
          </a:p>
        </p:txBody>
      </p:sp>
    </p:spTree>
    <p:extLst>
      <p:ext uri="{BB962C8B-B14F-4D97-AF65-F5344CB8AC3E}">
        <p14:creationId xmlns:p14="http://schemas.microsoft.com/office/powerpoint/2010/main" val="3390397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it Bild (link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17"/>
          <p:cNvSpPr>
            <a:spLocks noGrp="1"/>
          </p:cNvSpPr>
          <p:nvPr>
            <p:ph type="pic" sz="quarter" idx="14"/>
          </p:nvPr>
        </p:nvSpPr>
        <p:spPr>
          <a:xfrm>
            <a:off x="93624" y="1881410"/>
            <a:ext cx="3032476" cy="2022516"/>
          </a:xfrm>
          <a:prstGeom prst="rect">
            <a:avLst/>
          </a:prstGeom>
        </p:spPr>
        <p:txBody>
          <a:bodyPr vert="horz"/>
          <a:lstStyle/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4" name="Inhaltsplatzhalter 2"/>
          <p:cNvSpPr>
            <a:spLocks noGrp="1"/>
          </p:cNvSpPr>
          <p:nvPr>
            <p:ph idx="1"/>
          </p:nvPr>
        </p:nvSpPr>
        <p:spPr>
          <a:xfrm>
            <a:off x="3244534" y="1881410"/>
            <a:ext cx="5457946" cy="2022516"/>
          </a:xfrm>
          <a:prstGeom prst="rect">
            <a:avLst/>
          </a:prstGeom>
        </p:spPr>
        <p:txBody>
          <a:bodyPr>
            <a:normAutofit/>
          </a:bodyPr>
          <a:lstStyle>
            <a:lvl1pPr marL="342000" indent="-342900">
              <a:spcBef>
                <a:spcPts val="0"/>
              </a:spcBef>
              <a:buClr>
                <a:schemeClr val="accent1"/>
              </a:buClr>
              <a:buSzPct val="50000"/>
              <a:buFont typeface="Wingdings" charset="2"/>
              <a:buChar char="§"/>
              <a:defRPr sz="1600"/>
            </a:lvl1pPr>
            <a:lvl2pPr marL="742950" indent="-285750">
              <a:buClr>
                <a:schemeClr val="accent2"/>
              </a:buClr>
              <a:buSzPct val="50000"/>
              <a:buFont typeface="Wingdings" charset="2"/>
              <a:buChar char="§"/>
              <a:defRPr sz="1600"/>
            </a:lvl2pPr>
            <a:lvl3pPr>
              <a:buClr>
                <a:schemeClr val="accent3"/>
              </a:buClr>
              <a:buSzPct val="50000"/>
              <a:defRPr sz="1600"/>
            </a:lvl3pPr>
            <a:lvl4pPr marL="1600200" indent="-228600">
              <a:buClr>
                <a:schemeClr val="accent3"/>
              </a:buClr>
              <a:buSzPct val="50000"/>
              <a:buFont typeface="Wingdings" charset="2"/>
              <a:buChar char="§"/>
              <a:defRPr sz="1600"/>
            </a:lvl4pPr>
            <a:lvl5pPr marL="2057400" indent="-228600">
              <a:buClr>
                <a:schemeClr val="accent3"/>
              </a:buClr>
              <a:buSzPct val="50000"/>
              <a:buFont typeface="Wingdings" charset="2"/>
              <a:buChar char="§"/>
              <a:defRPr sz="160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5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68880" y="4814297"/>
            <a:ext cx="2133600" cy="273844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DE"/>
              <a:t>S. </a:t>
            </a:r>
            <a:fld id="{0EDFE99D-8152-C04A-9D84-69165463340E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6" name="Rechteck 5"/>
          <p:cNvSpPr/>
          <p:nvPr userDrawn="1"/>
        </p:nvSpPr>
        <p:spPr>
          <a:xfrm>
            <a:off x="-93625" y="1881410"/>
            <a:ext cx="187249" cy="202251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0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613378"/>
            <a:ext cx="6111680" cy="1042702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2800" baseline="0">
                <a:solidFill>
                  <a:schemeClr val="accent1"/>
                </a:solidFill>
              </a:defRPr>
            </a:lvl1pPr>
          </a:lstStyle>
          <a:p>
            <a:r>
              <a:rPr lang="de-DE" dirty="0"/>
              <a:t>Platz für eine zweizeilige</a:t>
            </a:r>
            <a:br>
              <a:rPr lang="de-DE" dirty="0"/>
            </a:br>
            <a:r>
              <a:rPr lang="de-DE" dirty="0"/>
              <a:t>Seitenüberschrift</a:t>
            </a:r>
          </a:p>
        </p:txBody>
      </p:sp>
    </p:spTree>
    <p:extLst>
      <p:ext uri="{BB962C8B-B14F-4D97-AF65-F5344CB8AC3E}">
        <p14:creationId xmlns:p14="http://schemas.microsoft.com/office/powerpoint/2010/main" val="2103847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reih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Bildplatzhalter 17"/>
          <p:cNvSpPr>
            <a:spLocks noGrp="1"/>
          </p:cNvSpPr>
          <p:nvPr>
            <p:ph type="pic" sz="quarter" idx="14"/>
          </p:nvPr>
        </p:nvSpPr>
        <p:spPr>
          <a:xfrm>
            <a:off x="6117779" y="1881410"/>
            <a:ext cx="3032476" cy="2022516"/>
          </a:xfrm>
          <a:prstGeom prst="rect">
            <a:avLst/>
          </a:prstGeom>
        </p:spPr>
        <p:txBody>
          <a:bodyPr vert="horz"/>
          <a:lstStyle/>
          <a:p>
            <a:r>
              <a:rPr lang="de-DE"/>
              <a:t>Bild durch Klicken auf Symbol hinzufügen</a:t>
            </a:r>
          </a:p>
        </p:txBody>
      </p:sp>
      <p:sp>
        <p:nvSpPr>
          <p:cNvPr id="22" name="Bildplatzhalter 17"/>
          <p:cNvSpPr>
            <a:spLocks noGrp="1"/>
          </p:cNvSpPr>
          <p:nvPr>
            <p:ph type="pic" sz="quarter" idx="15"/>
          </p:nvPr>
        </p:nvSpPr>
        <p:spPr>
          <a:xfrm>
            <a:off x="93624" y="1881410"/>
            <a:ext cx="3032476" cy="2022516"/>
          </a:xfrm>
          <a:prstGeom prst="rect">
            <a:avLst/>
          </a:prstGeom>
        </p:spPr>
        <p:txBody>
          <a:bodyPr vert="horz"/>
          <a:lstStyle/>
          <a:p>
            <a:r>
              <a:rPr lang="de-DE"/>
              <a:t>Bild durch Klicken auf Symbol hinzufügen</a:t>
            </a:r>
          </a:p>
        </p:txBody>
      </p:sp>
      <p:sp>
        <p:nvSpPr>
          <p:cNvPr id="23" name="Bildplatzhalter 17"/>
          <p:cNvSpPr>
            <a:spLocks noGrp="1"/>
          </p:cNvSpPr>
          <p:nvPr>
            <p:ph type="pic" sz="quarter" idx="16"/>
          </p:nvPr>
        </p:nvSpPr>
        <p:spPr>
          <a:xfrm>
            <a:off x="3126100" y="1881410"/>
            <a:ext cx="2985423" cy="2022516"/>
          </a:xfrm>
          <a:prstGeom prst="rect">
            <a:avLst/>
          </a:prstGeom>
        </p:spPr>
        <p:txBody>
          <a:bodyPr vert="horz"/>
          <a:lstStyle/>
          <a:p>
            <a:r>
              <a:rPr lang="de-DE"/>
              <a:t>Bild durch Klicken auf Symbol hinzufügen</a:t>
            </a:r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68880" y="4814297"/>
            <a:ext cx="2133600" cy="273844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S. </a:t>
            </a:r>
            <a:fld id="{0EDFE99D-8152-C04A-9D84-69165463340E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4" name="Rechteck 13"/>
          <p:cNvSpPr/>
          <p:nvPr userDrawn="1"/>
        </p:nvSpPr>
        <p:spPr>
          <a:xfrm>
            <a:off x="-93625" y="1881410"/>
            <a:ext cx="187249" cy="202251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7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613378"/>
            <a:ext cx="6111680" cy="1042702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2800" baseline="0">
                <a:solidFill>
                  <a:schemeClr val="accent1"/>
                </a:solidFill>
              </a:defRPr>
            </a:lvl1pPr>
          </a:lstStyle>
          <a:p>
            <a:r>
              <a:rPr lang="de-DE" dirty="0"/>
              <a:t>Platz für eine zweizeilige</a:t>
            </a:r>
            <a:br>
              <a:rPr lang="de-DE" dirty="0"/>
            </a:br>
            <a:r>
              <a:rPr lang="de-DE" dirty="0"/>
              <a:t>Seitenüberschrift</a:t>
            </a:r>
          </a:p>
        </p:txBody>
      </p:sp>
    </p:spTree>
    <p:extLst>
      <p:ext uri="{BB962C8B-B14F-4D97-AF65-F5344CB8AC3E}">
        <p14:creationId xmlns:p14="http://schemas.microsoft.com/office/powerpoint/2010/main" val="663279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ollflächiges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/>
          <p:cNvSpPr/>
          <p:nvPr userDrawn="1"/>
        </p:nvSpPr>
        <p:spPr>
          <a:xfrm>
            <a:off x="-158753" y="-33421"/>
            <a:ext cx="252378" cy="523853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7" name="Inhaltsplatzhalter 6"/>
          <p:cNvSpPr>
            <a:spLocks noGrp="1"/>
          </p:cNvSpPr>
          <p:nvPr>
            <p:ph sz="quarter" idx="10" hasCustomPrompt="1"/>
          </p:nvPr>
        </p:nvSpPr>
        <p:spPr>
          <a:xfrm>
            <a:off x="93625" y="-33422"/>
            <a:ext cx="9050375" cy="5238537"/>
          </a:xfrm>
          <a:prstGeom prst="rect">
            <a:avLst/>
          </a:prstGeom>
        </p:spPr>
        <p:txBody>
          <a:bodyPr vert="horz"/>
          <a:lstStyle>
            <a:lvl1pPr>
              <a:defRPr baseline="0"/>
            </a:lvl1pPr>
          </a:lstStyle>
          <a:p>
            <a:pPr lvl="0"/>
            <a:r>
              <a:rPr lang="de-DE" dirty="0"/>
              <a:t>Bild auf Platzhalter ziehen oder oder durch klicken auf das Symbol Grafiken hinzufügen.</a:t>
            </a:r>
          </a:p>
        </p:txBody>
      </p:sp>
      <p:sp>
        <p:nvSpPr>
          <p:cNvPr id="11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68880" y="4814297"/>
            <a:ext cx="2133600" cy="273844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S. </a:t>
            </a:r>
            <a:fld id="{0EDFE99D-8152-C04A-9D84-69165463340E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22184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lussfolie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68880" y="4814297"/>
            <a:ext cx="2133600" cy="273844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Ende</a:t>
            </a:r>
          </a:p>
        </p:txBody>
      </p:sp>
    </p:spTree>
    <p:extLst>
      <p:ext uri="{BB962C8B-B14F-4D97-AF65-F5344CB8AC3E}">
        <p14:creationId xmlns:p14="http://schemas.microsoft.com/office/powerpoint/2010/main" val="300599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1_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/>
          </p:nvPr>
        </p:nvSpPr>
        <p:spPr>
          <a:xfrm>
            <a:off x="763588" y="1087041"/>
            <a:ext cx="7839075" cy="3699272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>
          <a:xfrm>
            <a:off x="3124200" y="4818460"/>
            <a:ext cx="3182938" cy="2333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/>
              <a:t>Firma, Abteilung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>
          <a:xfrm>
            <a:off x="6759575" y="4839891"/>
            <a:ext cx="2133600" cy="204788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Stand </a:t>
            </a:r>
            <a:fld id="{E5E22068-84F3-4C81-88C5-96249E7848FC}" type="datetime1">
              <a:rPr lang="de-DE"/>
              <a:pPr/>
              <a:t>15.12.2021</a:t>
            </a:fld>
            <a:r>
              <a:rPr lang="de-DE"/>
              <a:t>         </a:t>
            </a:r>
            <a:fld id="{8AE92FE2-DC5C-4FB5-BCB2-48CC8DA53620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23930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0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platzhalter 3"/>
          <p:cNvSpPr>
            <a:spLocks noGrp="1"/>
          </p:cNvSpPr>
          <p:nvPr>
            <p:ph type="title"/>
          </p:nvPr>
        </p:nvSpPr>
        <p:spPr>
          <a:xfrm>
            <a:off x="457200" y="206375"/>
            <a:ext cx="61793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039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1" name="Foliennummernplatzhalter 10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de-DE" sz="10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85B3E188-E7E5-A443-9D26-708E68FABBFF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22238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5" r:id="rId4"/>
    <p:sldLayoutId id="2147483652" r:id="rId5"/>
    <p:sldLayoutId id="2147483653" r:id="rId6"/>
    <p:sldLayoutId id="2147483654" r:id="rId7"/>
    <p:sldLayoutId id="2147483658" r:id="rId8"/>
  </p:sldLayoutIdLst>
  <p:txStyles>
    <p:titleStyle>
      <a:lvl1pPr algn="ctr" defTabSz="457200" rtl="0" eaLnBrk="1" latinLnBrk="0" hangingPunct="1">
        <a:spcBef>
          <a:spcPct val="0"/>
        </a:spcBef>
        <a:buNone/>
        <a:defRPr lang="de-DE" sz="2800" kern="1200" baseline="0" dirty="0" smtClean="0">
          <a:solidFill>
            <a:schemeClr val="accent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chemeClr val="accent1"/>
        </a:buClr>
        <a:buSzPct val="50000"/>
        <a:buFont typeface="Wingdings" charset="2"/>
        <a:buChar char="§"/>
        <a:defRPr lang="de-DE" sz="1600" kern="1200" dirty="0" smtClean="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Clr>
          <a:schemeClr val="accent2"/>
        </a:buClr>
        <a:buSzPct val="50000"/>
        <a:buFont typeface="Wingdings" charset="2"/>
        <a:buChar char="§"/>
        <a:defRPr sz="16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Clr>
          <a:schemeClr val="accent2"/>
        </a:buClr>
        <a:buSzPct val="50000"/>
        <a:buFont typeface="Arial"/>
        <a:buChar char="•"/>
        <a:defRPr sz="16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Clr>
          <a:schemeClr val="accent2"/>
        </a:buClr>
        <a:buSzPct val="50000"/>
        <a:buFont typeface="Wingdings" charset="2"/>
        <a:buChar char="§"/>
        <a:defRPr sz="16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Clr>
          <a:schemeClr val="accent2"/>
        </a:buClr>
        <a:buSzPct val="50000"/>
        <a:buFont typeface="Wingdings" charset="2"/>
        <a:buChar char="§"/>
        <a:defRPr sz="16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ga-info.de/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Positiver Steuerungskreis im BGM-Prozess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714033F2-AA14-4522-B0EC-00DB1EFB924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23198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xfrm>
            <a:off x="130695" y="-58136"/>
            <a:ext cx="8234829" cy="857250"/>
          </a:xfrm>
        </p:spPr>
        <p:txBody>
          <a:bodyPr>
            <a:noAutofit/>
          </a:bodyPr>
          <a:lstStyle/>
          <a:p>
            <a:r>
              <a:rPr lang="de-DE" dirty="0"/>
              <a:t>Wer passt am besten zu welchem Lösungsansatz? </a:t>
            </a:r>
          </a:p>
        </p:txBody>
      </p:sp>
      <p:pic>
        <p:nvPicPr>
          <p:cNvPr id="8" name="Grafik 7" descr="Darstellung von &quot;Denk-Wolken&quot; mit Fragestellungen zur optimalen Passung zwischen Fähigkeiten und Anforderungen. 1. Frage: Welches Thema spricht mich besonders an und holt mich bei meinen Interessen ab? 2. Frage: Was brauche ich zur Umsetzung der Lösung? 3. Frage: Wer kann mich dabei unterstützen?">
            <a:extLst>
              <a:ext uri="{FF2B5EF4-FFF2-40B4-BE49-F238E27FC236}">
                <a16:creationId xmlns:a16="http://schemas.microsoft.com/office/drawing/2014/main" id="{864E7353-900B-4A7B-9D86-656C654B1E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6662" y="1003593"/>
            <a:ext cx="8139820" cy="4037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77367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3562D9-6F70-4108-B1CF-CED81D1DE76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51668" y="0"/>
            <a:ext cx="6179364" cy="85725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de-DE" dirty="0"/>
              <a:t>Dokumentation der Ergebnisse</a:t>
            </a:r>
          </a:p>
        </p:txBody>
      </p:sp>
      <p:graphicFrame>
        <p:nvGraphicFramePr>
          <p:cNvPr id="12" name="Tabelle 12">
            <a:extLst>
              <a:ext uri="{FF2B5EF4-FFF2-40B4-BE49-F238E27FC236}">
                <a16:creationId xmlns:a16="http://schemas.microsoft.com/office/drawing/2014/main" id="{B04E57BF-7A19-450E-B0A8-906F41488EB0}"/>
              </a:ext>
            </a:extLst>
          </p:cNvPr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1081558757"/>
              </p:ext>
            </p:extLst>
          </p:nvPr>
        </p:nvGraphicFramePr>
        <p:xfrm>
          <a:off x="106020" y="0"/>
          <a:ext cx="9037980" cy="51435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12660">
                  <a:extLst>
                    <a:ext uri="{9D8B030D-6E8A-4147-A177-3AD203B41FA5}">
                      <a16:colId xmlns:a16="http://schemas.microsoft.com/office/drawing/2014/main" val="1474872790"/>
                    </a:ext>
                  </a:extLst>
                </a:gridCol>
                <a:gridCol w="3012660">
                  <a:extLst>
                    <a:ext uri="{9D8B030D-6E8A-4147-A177-3AD203B41FA5}">
                      <a16:colId xmlns:a16="http://schemas.microsoft.com/office/drawing/2014/main" val="4110173314"/>
                    </a:ext>
                  </a:extLst>
                </a:gridCol>
                <a:gridCol w="3012660">
                  <a:extLst>
                    <a:ext uri="{9D8B030D-6E8A-4147-A177-3AD203B41FA5}">
                      <a16:colId xmlns:a16="http://schemas.microsoft.com/office/drawing/2014/main" val="208948301"/>
                    </a:ext>
                  </a:extLst>
                </a:gridCol>
              </a:tblGrid>
              <a:tr h="367393">
                <a:tc>
                  <a:txBody>
                    <a:bodyPr/>
                    <a:lstStyle/>
                    <a:p>
                      <a:r>
                        <a:rPr lang="de-DE" dirty="0"/>
                        <a:t>Wer?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Was?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Bis wann?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3139512"/>
                  </a:ext>
                </a:extLst>
              </a:tr>
              <a:tr h="367393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5028456"/>
                  </a:ext>
                </a:extLst>
              </a:tr>
              <a:tr h="367393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2697729"/>
                  </a:ext>
                </a:extLst>
              </a:tr>
              <a:tr h="367393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0852493"/>
                  </a:ext>
                </a:extLst>
              </a:tr>
              <a:tr h="367393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386717"/>
                  </a:ext>
                </a:extLst>
              </a:tr>
              <a:tr h="367393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735482"/>
                  </a:ext>
                </a:extLst>
              </a:tr>
              <a:tr h="367393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3439513"/>
                  </a:ext>
                </a:extLst>
              </a:tr>
              <a:tr h="367393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0106310"/>
                  </a:ext>
                </a:extLst>
              </a:tr>
              <a:tr h="367393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6643480"/>
                  </a:ext>
                </a:extLst>
              </a:tr>
              <a:tr h="367393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0921529"/>
                  </a:ext>
                </a:extLst>
              </a:tr>
              <a:tr h="367393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4917609"/>
                  </a:ext>
                </a:extLst>
              </a:tr>
              <a:tr h="367393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3918770"/>
                  </a:ext>
                </a:extLst>
              </a:tr>
              <a:tr h="367393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7096014"/>
                  </a:ext>
                </a:extLst>
              </a:tr>
              <a:tr h="367393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61694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7025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199" y="613378"/>
            <a:ext cx="6932141" cy="1376060"/>
          </a:xfrm>
        </p:spPr>
        <p:txBody>
          <a:bodyPr>
            <a:noAutofit/>
          </a:bodyPr>
          <a:lstStyle/>
          <a:p>
            <a:r>
              <a:rPr lang="de-DE" dirty="0"/>
              <a:t>Transparente Kommunikation –</a:t>
            </a:r>
            <a:br>
              <a:rPr lang="de-DE" dirty="0"/>
            </a:br>
            <a:r>
              <a:rPr lang="de-DE" dirty="0"/>
              <a:t>Erfolge auch für die Beschäftigten</a:t>
            </a:r>
            <a:br>
              <a:rPr lang="de-DE" dirty="0"/>
            </a:br>
            <a:r>
              <a:rPr lang="de-DE" dirty="0"/>
              <a:t>sichtbar machen 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E1DBB68B-000E-4132-B3B3-EB4F405107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360" y="2153260"/>
            <a:ext cx="8229600" cy="2022516"/>
          </a:xfrm>
        </p:spPr>
        <p:txBody>
          <a:bodyPr/>
          <a:lstStyle/>
          <a:p>
            <a:pPr marL="361950" indent="-361950">
              <a:spcBef>
                <a:spcPts val="300"/>
              </a:spcBef>
              <a:spcAft>
                <a:spcPts val="300"/>
              </a:spcAft>
            </a:pPr>
            <a:r>
              <a:rPr lang="de-DE" dirty="0"/>
              <a:t>Mitarbeiterversammlungen </a:t>
            </a:r>
          </a:p>
          <a:p>
            <a:pPr marL="361950" indent="-361950">
              <a:spcBef>
                <a:spcPts val="300"/>
              </a:spcBef>
              <a:spcAft>
                <a:spcPts val="300"/>
              </a:spcAft>
            </a:pPr>
            <a:r>
              <a:rPr lang="de-DE" dirty="0"/>
              <a:t>Erstellung schriftlicher Gesundheits- oder Projekt-Infos für alle Beschäftigten</a:t>
            </a:r>
          </a:p>
          <a:p>
            <a:pPr marL="361950" indent="-361950">
              <a:spcBef>
                <a:spcPts val="300"/>
              </a:spcBef>
              <a:spcAft>
                <a:spcPts val="300"/>
              </a:spcAft>
            </a:pPr>
            <a:r>
              <a:rPr lang="de-DE" dirty="0"/>
              <a:t>Redaktionelle Beiträge fürs unternehmenseigene Intranet</a:t>
            </a:r>
          </a:p>
          <a:p>
            <a:pPr marL="361950" indent="-361950">
              <a:spcBef>
                <a:spcPts val="300"/>
              </a:spcBef>
              <a:spcAft>
                <a:spcPts val="300"/>
              </a:spcAft>
            </a:pPr>
            <a:r>
              <a:rPr lang="de-DE" dirty="0"/>
              <a:t>Artikel für Unternehmenszeitung</a:t>
            </a:r>
          </a:p>
          <a:p>
            <a:pPr marL="361950" indent="-361950">
              <a:spcBef>
                <a:spcPts val="300"/>
              </a:spcBef>
              <a:spcAft>
                <a:spcPts val="300"/>
              </a:spcAft>
            </a:pPr>
            <a:r>
              <a:rPr lang="de-DE" dirty="0"/>
              <a:t>Erstellung von Aktionsplakaten und Aushängen </a:t>
            </a:r>
          </a:p>
          <a:p>
            <a:pPr marL="361950" indent="-361950">
              <a:spcBef>
                <a:spcPts val="300"/>
              </a:spcBef>
              <a:spcAft>
                <a:spcPts val="300"/>
              </a:spcAft>
            </a:pPr>
            <a:r>
              <a:rPr lang="de-DE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690086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1">
            <a:extLst>
              <a:ext uri="{FF2B5EF4-FFF2-40B4-BE49-F238E27FC236}">
                <a16:creationId xmlns:a16="http://schemas.microsoft.com/office/drawing/2014/main" id="{D7BDCC6C-7CD0-4CDC-82CA-DCF12D19CEE8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30695" y="-7336"/>
            <a:ext cx="8234829" cy="85725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lang="de-DE" sz="2800" kern="1200" baseline="0" dirty="0" smtClean="0">
                <a:solidFill>
                  <a:schemeClr val="accent1"/>
                </a:solidFill>
                <a:latin typeface="Arial"/>
                <a:ea typeface="+mj-ea"/>
                <a:cs typeface="Arial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In welchem Bereich haben wir heute die größten Fortschritte gemacht? </a:t>
            </a:r>
          </a:p>
        </p:txBody>
      </p:sp>
      <p:pic>
        <p:nvPicPr>
          <p:cNvPr id="7" name="Grafik 6" descr="Darstellung PERMA-Blume Wohlbefinden:&#10;Begeisterungsfähige, engagierte, sozial eingebundene Beschäftigte, die in ihrer Arbeit einen Sinn sehen und Ziele verfolgen und Erfolge feiern.">
            <a:extLst>
              <a:ext uri="{FF2B5EF4-FFF2-40B4-BE49-F238E27FC236}">
                <a16:creationId xmlns:a16="http://schemas.microsoft.com/office/drawing/2014/main" id="{AFDCB4A8-188E-4914-9802-75E999743B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27394" y="905165"/>
            <a:ext cx="4699292" cy="4041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34071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/>
          <p:cNvSpPr txBox="1">
            <a:spLocks noGrp="1"/>
          </p:cNvSpPr>
          <p:nvPr>
            <p:ph type="title" idx="4294967295"/>
          </p:nvPr>
        </p:nvSpPr>
        <p:spPr>
          <a:xfrm>
            <a:off x="457200" y="2031080"/>
            <a:ext cx="8229600" cy="585514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kern="1200" baseline="0">
                <a:solidFill>
                  <a:schemeClr val="accent1"/>
                </a:solidFill>
                <a:latin typeface="Arial"/>
                <a:ea typeface="+mj-ea"/>
                <a:cs typeface="Arial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Vielen Dank für Ihre Aufmerksamkeit.</a:t>
            </a:r>
          </a:p>
        </p:txBody>
      </p:sp>
      <p:sp>
        <p:nvSpPr>
          <p:cNvPr id="4" name="Titel 1"/>
          <p:cNvSpPr txBox="1">
            <a:spLocks/>
          </p:cNvSpPr>
          <p:nvPr/>
        </p:nvSpPr>
        <p:spPr>
          <a:xfrm>
            <a:off x="452060" y="3091315"/>
            <a:ext cx="8229600" cy="1094605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lang="de-DE" sz="1600" kern="1200" baseline="0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de-DE" dirty="0"/>
              <a:t>Weitere Informationen zur</a:t>
            </a:r>
            <a:br>
              <a:rPr lang="de-DE" dirty="0"/>
            </a:br>
            <a:r>
              <a:rPr lang="de-DE" dirty="0"/>
              <a:t>Initiative Gesundheit und Arbeit (</a:t>
            </a:r>
            <a:r>
              <a:rPr lang="de-DE" dirty="0" err="1"/>
              <a:t>iga</a:t>
            </a:r>
            <a:r>
              <a:rPr lang="de-DE" dirty="0"/>
              <a:t>)</a:t>
            </a:r>
            <a:br>
              <a:rPr lang="de-DE" dirty="0"/>
            </a:br>
            <a:r>
              <a:rPr lang="de-DE" dirty="0"/>
              <a:t>unter</a:t>
            </a:r>
          </a:p>
        </p:txBody>
      </p:sp>
      <p:sp>
        <p:nvSpPr>
          <p:cNvPr id="5" name="Rechteck 4">
            <a:hlinkClick r:id="rId2"/>
          </p:cNvPr>
          <p:cNvSpPr/>
          <p:nvPr/>
        </p:nvSpPr>
        <p:spPr>
          <a:xfrm>
            <a:off x="952441" y="3571147"/>
            <a:ext cx="114165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600" dirty="0" err="1">
                <a:solidFill>
                  <a:srgbClr val="8E101C"/>
                </a:solidFill>
              </a:rPr>
              <a:t>iga-info.de</a:t>
            </a:r>
            <a:endParaRPr lang="de-DE" sz="1600" dirty="0">
              <a:solidFill>
                <a:srgbClr val="8E10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95528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Gliederung 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58775" lvl="1" indent="-358775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Clr>
                <a:srgbClr val="A60009"/>
              </a:buClr>
            </a:pPr>
            <a:r>
              <a:rPr lang="de-DE" dirty="0"/>
              <a:t>Wo stehen wir? </a:t>
            </a:r>
          </a:p>
          <a:p>
            <a:pPr marL="358775" lvl="1" indent="-358775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Clr>
                <a:srgbClr val="A60009"/>
              </a:buClr>
            </a:pPr>
            <a:r>
              <a:rPr lang="de-DE" dirty="0"/>
              <a:t>Regeln für ein positives Miteinander </a:t>
            </a:r>
          </a:p>
          <a:p>
            <a:pPr marL="358775" lvl="1" indent="-358775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Clr>
                <a:srgbClr val="A60009"/>
              </a:buClr>
            </a:pPr>
            <a:r>
              <a:rPr lang="de-DE" dirty="0"/>
              <a:t>Ein positiver Einstieg</a:t>
            </a:r>
          </a:p>
          <a:p>
            <a:pPr marL="358775" lvl="1" indent="-358775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Clr>
                <a:srgbClr val="A60009"/>
              </a:buClr>
            </a:pPr>
            <a:r>
              <a:rPr lang="de-DE" dirty="0"/>
              <a:t>Ein positiver Rück- und Ausblick </a:t>
            </a:r>
          </a:p>
          <a:p>
            <a:pPr marL="358775" lvl="1" indent="-358775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Clr>
                <a:srgbClr val="A60009"/>
              </a:buClr>
            </a:pPr>
            <a:r>
              <a:rPr lang="de-DE" dirty="0"/>
              <a:t>Erfolge für Beschäftigte sichtbar machen  </a:t>
            </a:r>
          </a:p>
          <a:p>
            <a:pPr marL="358775" lvl="1" indent="-358775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Clr>
                <a:srgbClr val="A60009"/>
              </a:buClr>
            </a:pPr>
            <a:r>
              <a:rPr lang="de-DE" dirty="0"/>
              <a:t>Ein positiver Ausklang</a:t>
            </a:r>
          </a:p>
        </p:txBody>
      </p:sp>
    </p:spTree>
    <p:extLst>
      <p:ext uri="{BB962C8B-B14F-4D97-AF65-F5344CB8AC3E}">
        <p14:creationId xmlns:p14="http://schemas.microsoft.com/office/powerpoint/2010/main" val="7531587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Bezug zum positiven BGM </a:t>
            </a:r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EE0C7108-0F14-45AB-8E48-890075550A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de-DE" dirty="0"/>
              <a:t>Förderung positives Engagement 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de-DE" dirty="0"/>
              <a:t>Förderung der Arbeitsbeziehungen 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de-DE" dirty="0"/>
              <a:t>Sinnerleben 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de-DE" dirty="0"/>
              <a:t>Förderung positiver Emotionen 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de-DE" dirty="0"/>
              <a:t>Erfolgserlebnisse kommunizieren und zelebrieren </a:t>
            </a:r>
          </a:p>
        </p:txBody>
      </p:sp>
      <p:pic>
        <p:nvPicPr>
          <p:cNvPr id="9" name="Grafik 8" descr="Darstellung: PERMA-Blume">
            <a:extLst>
              <a:ext uri="{FF2B5EF4-FFF2-40B4-BE49-F238E27FC236}">
                <a16:creationId xmlns:a16="http://schemas.microsoft.com/office/drawing/2014/main" id="{C788490B-A18F-46D5-9428-D07FFF2496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27196" y="1881410"/>
            <a:ext cx="2309888" cy="2022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48411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AFA1D2E7-6DD9-470F-8B21-FFD12F3E42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Wo stehen wir?</a:t>
            </a:r>
          </a:p>
        </p:txBody>
      </p:sp>
      <p:sp>
        <p:nvSpPr>
          <p:cNvPr id="8" name="Inhaltsplatzhalter 7">
            <a:extLst>
              <a:ext uri="{FF2B5EF4-FFF2-40B4-BE49-F238E27FC236}">
                <a16:creationId xmlns:a16="http://schemas.microsoft.com/office/drawing/2014/main" id="{3A1E1823-755D-40BB-9D79-3D38406F0D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</p:txBody>
      </p:sp>
      <p:pic>
        <p:nvPicPr>
          <p:cNvPr id="16" name="Grafik 15" descr="Grafik: Darstellung BGM-Prozesskreislauf. Der Prozesskreislauf im Betrieblichen Gesundheitsmanagement besteht aus einer Abfolge von vier Schritten: erstens Analyse, zweitens Maßnahmenplanung, drittens Maßnahmendurchführung und viertens Erfolgsbewertung.">
            <a:extLst>
              <a:ext uri="{FF2B5EF4-FFF2-40B4-BE49-F238E27FC236}">
                <a16:creationId xmlns:a16="http://schemas.microsoft.com/office/drawing/2014/main" id="{F665153D-9526-4597-A4F8-4CBA495435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75869" y="1896036"/>
            <a:ext cx="4158624" cy="2302570"/>
          </a:xfrm>
          <a:prstGeom prst="rect">
            <a:avLst/>
          </a:prstGeom>
        </p:spPr>
      </p:pic>
      <p:sp>
        <p:nvSpPr>
          <p:cNvPr id="18" name="Legende: Linie 17">
            <a:extLst>
              <a:ext uri="{FF2B5EF4-FFF2-40B4-BE49-F238E27FC236}">
                <a16:creationId xmlns:a16="http://schemas.microsoft.com/office/drawing/2014/main" id="{D9FF5674-6F59-4164-BD32-CC73370609D5}"/>
              </a:ext>
            </a:extLst>
          </p:cNvPr>
          <p:cNvSpPr/>
          <p:nvPr/>
        </p:nvSpPr>
        <p:spPr>
          <a:xfrm>
            <a:off x="449360" y="1898681"/>
            <a:ext cx="2251637" cy="839006"/>
          </a:xfrm>
          <a:prstGeom prst="borderCallout1">
            <a:avLst>
              <a:gd name="adj1" fmla="val -458"/>
              <a:gd name="adj2" fmla="val 100087"/>
              <a:gd name="adj3" fmla="val 17530"/>
              <a:gd name="adj4" fmla="val 128264"/>
            </a:avLst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sz="1200" dirty="0">
                <a:solidFill>
                  <a:prstClr val="black"/>
                </a:solidFill>
              </a:rPr>
              <a:t>Durch Analyseworkshops mit positiven Fragestellungen Lust auf Veränderungsprozesse machen.</a:t>
            </a:r>
          </a:p>
        </p:txBody>
      </p:sp>
      <p:sp>
        <p:nvSpPr>
          <p:cNvPr id="19" name="Legende: Linie 18">
            <a:extLst>
              <a:ext uri="{FF2B5EF4-FFF2-40B4-BE49-F238E27FC236}">
                <a16:creationId xmlns:a16="http://schemas.microsoft.com/office/drawing/2014/main" id="{5CD14945-2528-4D9E-B1FE-F0548B93F758}"/>
              </a:ext>
            </a:extLst>
          </p:cNvPr>
          <p:cNvSpPr/>
          <p:nvPr/>
        </p:nvSpPr>
        <p:spPr>
          <a:xfrm>
            <a:off x="6568880" y="1890235"/>
            <a:ext cx="2309582" cy="1071703"/>
          </a:xfrm>
          <a:prstGeom prst="borderCallout1">
            <a:avLst>
              <a:gd name="adj1" fmla="val -473"/>
              <a:gd name="adj2" fmla="val 299"/>
              <a:gd name="adj3" fmla="val 15080"/>
              <a:gd name="adj4" fmla="val -32178"/>
            </a:avLst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sz="1200" dirty="0"/>
              <a:t>Positiv gestaltete Arbeitskreise bewirken eine motivierende Arbeitsatmosphäre und engagierte Herangehensweise an BGM-Meilensteine.</a:t>
            </a:r>
          </a:p>
        </p:txBody>
      </p:sp>
      <p:sp>
        <p:nvSpPr>
          <p:cNvPr id="20" name="Legende: Linie 19">
            <a:extLst>
              <a:ext uri="{FF2B5EF4-FFF2-40B4-BE49-F238E27FC236}">
                <a16:creationId xmlns:a16="http://schemas.microsoft.com/office/drawing/2014/main" id="{76C56C88-6FFE-4AA8-A924-80FF7BF6E4A5}"/>
              </a:ext>
            </a:extLst>
          </p:cNvPr>
          <p:cNvSpPr/>
          <p:nvPr/>
        </p:nvSpPr>
        <p:spPr>
          <a:xfrm>
            <a:off x="6568880" y="3074248"/>
            <a:ext cx="2309581" cy="1071703"/>
          </a:xfrm>
          <a:prstGeom prst="borderCallout1">
            <a:avLst>
              <a:gd name="adj1" fmla="val 436"/>
              <a:gd name="adj2" fmla="val -74"/>
              <a:gd name="adj3" fmla="val 31081"/>
              <a:gd name="adj4" fmla="val -31070"/>
            </a:avLst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sz="1200" dirty="0">
                <a:ea typeface="Calibri" panose="020F0502020204030204" pitchFamily="34" charset="0"/>
                <a:cs typeface="Times New Roman" panose="02020603050405020304" pitchFamily="18" charset="0"/>
              </a:rPr>
              <a:t>Mit positiv gestalteten Workshops holen Sie die Beschäftigten direkt mit ins Boot und setzen den Fokus auf positive Beziehungen. </a:t>
            </a:r>
            <a:endParaRPr lang="de-DE" sz="1200" dirty="0"/>
          </a:p>
        </p:txBody>
      </p:sp>
      <p:sp>
        <p:nvSpPr>
          <p:cNvPr id="21" name="Legende: Linie 20">
            <a:extLst>
              <a:ext uri="{FF2B5EF4-FFF2-40B4-BE49-F238E27FC236}">
                <a16:creationId xmlns:a16="http://schemas.microsoft.com/office/drawing/2014/main" id="{AD6D391C-A056-4A38-9B07-0090A4C1E927}"/>
              </a:ext>
            </a:extLst>
          </p:cNvPr>
          <p:cNvSpPr/>
          <p:nvPr/>
        </p:nvSpPr>
        <p:spPr>
          <a:xfrm>
            <a:off x="436740" y="3064899"/>
            <a:ext cx="2264257" cy="839006"/>
          </a:xfrm>
          <a:prstGeom prst="borderCallout1">
            <a:avLst>
              <a:gd name="adj1" fmla="val -457"/>
              <a:gd name="adj2" fmla="val 99156"/>
              <a:gd name="adj3" fmla="val 41122"/>
              <a:gd name="adj4" fmla="val 129268"/>
            </a:avLst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de-DE" sz="1200" dirty="0">
                <a:solidFill>
                  <a:prstClr val="black"/>
                </a:solidFill>
              </a:rPr>
              <a:t>Positive Rückblicke und Erfolge feiern ermutigen zu den nächsten Schritten im BGM-Prozess.</a:t>
            </a:r>
          </a:p>
        </p:txBody>
      </p:sp>
    </p:spTree>
    <p:extLst>
      <p:ext uri="{BB962C8B-B14F-4D97-AF65-F5344CB8AC3E}">
        <p14:creationId xmlns:p14="http://schemas.microsoft.com/office/powerpoint/2010/main" val="1362622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0" grpId="0" animBg="1"/>
      <p:bldP spid="2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Eine wohlwollende Grundhaltung</a:t>
            </a:r>
          </a:p>
        </p:txBody>
      </p:sp>
      <p:sp>
        <p:nvSpPr>
          <p:cNvPr id="8" name="Inhaltsplatzhalter 7">
            <a:extLst>
              <a:ext uri="{FF2B5EF4-FFF2-40B4-BE49-F238E27FC236}">
                <a16:creationId xmlns:a16="http://schemas.microsoft.com/office/drawing/2014/main" id="{F723F8E7-FFD0-488C-99BB-78B546C6EC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7188" indent="-358775">
              <a:spcBef>
                <a:spcPts val="300"/>
              </a:spcBef>
              <a:spcAft>
                <a:spcPts val="300"/>
              </a:spcAft>
            </a:pPr>
            <a:r>
              <a:rPr lang="de-DE" dirty="0"/>
              <a:t>Wer mitarbeitet, sollte regelmäßig teilnehmen. </a:t>
            </a:r>
          </a:p>
          <a:p>
            <a:pPr marL="357188" indent="-358775">
              <a:spcBef>
                <a:spcPts val="300"/>
              </a:spcBef>
              <a:spcAft>
                <a:spcPts val="300"/>
              </a:spcAft>
            </a:pPr>
            <a:r>
              <a:rPr lang="de-DE" dirty="0"/>
              <a:t>Jede/r ist Experte, und zwar auf seinem Gebiet.</a:t>
            </a:r>
          </a:p>
          <a:p>
            <a:pPr marL="357188" indent="-358775">
              <a:spcBef>
                <a:spcPts val="300"/>
              </a:spcBef>
              <a:spcAft>
                <a:spcPts val="300"/>
              </a:spcAft>
            </a:pPr>
            <a:r>
              <a:rPr lang="de-DE" dirty="0"/>
              <a:t>Es geht darum, gemeinsam Vorschläge zu erarbeiten.</a:t>
            </a:r>
          </a:p>
          <a:p>
            <a:pPr marL="357188" indent="-358775">
              <a:spcBef>
                <a:spcPts val="300"/>
              </a:spcBef>
              <a:spcAft>
                <a:spcPts val="300"/>
              </a:spcAft>
            </a:pPr>
            <a:r>
              <a:rPr lang="de-DE" dirty="0"/>
              <a:t>Lösungsvorschläge und Ergebnisse werden gemeinsam abgestimmt und erst im Nachgang nach außen kommuniziert. </a:t>
            </a:r>
          </a:p>
        </p:txBody>
      </p:sp>
    </p:spTree>
    <p:extLst>
      <p:ext uri="{BB962C8B-B14F-4D97-AF65-F5344CB8AC3E}">
        <p14:creationId xmlns:p14="http://schemas.microsoft.com/office/powerpoint/2010/main" val="24298319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Kommunikationsregeln </a:t>
            </a:r>
            <a:br>
              <a:rPr lang="de-DE" dirty="0"/>
            </a:br>
            <a:r>
              <a:rPr lang="de-DE" dirty="0"/>
              <a:t>für eine gute Zusammenarbeit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49360" y="1881410"/>
            <a:ext cx="8229600" cy="2373090"/>
          </a:xfrm>
        </p:spPr>
        <p:txBody>
          <a:bodyPr>
            <a:normAutofit fontScale="92500" lnSpcReduction="10000"/>
          </a:bodyPr>
          <a:lstStyle/>
          <a:p>
            <a:pPr marL="361950" indent="-361950">
              <a:lnSpc>
                <a:spcPct val="110000"/>
              </a:lnSpc>
              <a:spcBef>
                <a:spcPts val="200"/>
              </a:spcBef>
              <a:spcAft>
                <a:spcPts val="200"/>
              </a:spcAft>
            </a:pPr>
            <a:r>
              <a:rPr lang="de-DE" sz="1700" dirty="0"/>
              <a:t>Jeder hat die Möglichkeit, seine Meinung frei zu äußern und auszureden.</a:t>
            </a:r>
          </a:p>
          <a:p>
            <a:pPr marL="361950" indent="-361950">
              <a:lnSpc>
                <a:spcPct val="110000"/>
              </a:lnSpc>
              <a:spcBef>
                <a:spcPts val="200"/>
              </a:spcBef>
              <a:spcAft>
                <a:spcPts val="200"/>
              </a:spcAft>
            </a:pPr>
            <a:r>
              <a:rPr lang="de-DE" sz="1700" dirty="0"/>
              <a:t>Abweichende Meinungen sollen begründet werden.</a:t>
            </a:r>
          </a:p>
          <a:p>
            <a:pPr marL="361950" indent="-361950">
              <a:lnSpc>
                <a:spcPct val="110000"/>
              </a:lnSpc>
              <a:spcBef>
                <a:spcPts val="200"/>
              </a:spcBef>
              <a:spcAft>
                <a:spcPts val="200"/>
              </a:spcAft>
            </a:pPr>
            <a:r>
              <a:rPr lang="de-DE" sz="1700" dirty="0"/>
              <a:t>Meinungen sollen nicht einzelnen Personen angelastet werden.</a:t>
            </a:r>
          </a:p>
          <a:p>
            <a:pPr marL="361950" indent="-361950">
              <a:lnSpc>
                <a:spcPct val="110000"/>
              </a:lnSpc>
              <a:spcBef>
                <a:spcPts val="200"/>
              </a:spcBef>
              <a:spcAft>
                <a:spcPts val="200"/>
              </a:spcAft>
            </a:pPr>
            <a:r>
              <a:rPr lang="de-DE" sz="1700" dirty="0"/>
              <a:t>Nicht alle geäußerten Vorschläge können verwirklicht werden.</a:t>
            </a:r>
          </a:p>
          <a:p>
            <a:pPr marL="361950" indent="-361950">
              <a:lnSpc>
                <a:spcPct val="110000"/>
              </a:lnSpc>
              <a:spcBef>
                <a:spcPts val="200"/>
              </a:spcBef>
              <a:spcAft>
                <a:spcPts val="200"/>
              </a:spcAft>
            </a:pPr>
            <a:r>
              <a:rPr lang="de-DE" sz="1700" dirty="0"/>
              <a:t>Die Diskussion soll beim Thema bleiben und nicht auf andere Punkte ausufern.</a:t>
            </a:r>
          </a:p>
          <a:p>
            <a:pPr marL="361950" indent="-361950">
              <a:lnSpc>
                <a:spcPct val="110000"/>
              </a:lnSpc>
              <a:spcBef>
                <a:spcPts val="200"/>
              </a:spcBef>
              <a:spcAft>
                <a:spcPts val="200"/>
              </a:spcAft>
            </a:pPr>
            <a:r>
              <a:rPr lang="de-DE" sz="1700" dirty="0"/>
              <a:t>Der Moderator/die Moderatorin nimmt nicht inhaltlich Stellung.</a:t>
            </a:r>
          </a:p>
          <a:p>
            <a:pPr marL="361950" indent="-361950">
              <a:lnSpc>
                <a:spcPct val="110000"/>
              </a:lnSpc>
              <a:spcBef>
                <a:spcPts val="200"/>
              </a:spcBef>
              <a:spcAft>
                <a:spcPts val="200"/>
              </a:spcAft>
            </a:pPr>
            <a:r>
              <a:rPr lang="de-DE" sz="1700" dirty="0"/>
              <a:t>Die Redebeiträge sollen eine Minute nicht überschreiten.</a:t>
            </a:r>
          </a:p>
          <a:p>
            <a:pPr marL="361950" indent="-361950">
              <a:lnSpc>
                <a:spcPct val="110000"/>
              </a:lnSpc>
              <a:spcBef>
                <a:spcPts val="200"/>
              </a:spcBef>
              <a:spcAft>
                <a:spcPts val="200"/>
              </a:spcAft>
            </a:pPr>
            <a:r>
              <a:rPr lang="de-DE" sz="1700" dirty="0"/>
              <a:t>Unterbrechungen vermeiden, Handys werden bitte ausgeschaltet. </a:t>
            </a:r>
          </a:p>
        </p:txBody>
      </p:sp>
    </p:spTree>
    <p:extLst>
      <p:ext uri="{BB962C8B-B14F-4D97-AF65-F5344CB8AC3E}">
        <p14:creationId xmlns:p14="http://schemas.microsoft.com/office/powerpoint/2010/main" val="9988883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244534" y="1881410"/>
            <a:ext cx="5066709" cy="2022516"/>
          </a:xfrm>
        </p:spPr>
        <p:txBody>
          <a:bodyPr>
            <a:normAutofit/>
          </a:bodyPr>
          <a:lstStyle/>
          <a:p>
            <a:pPr marL="263525" indent="-265113"/>
            <a:r>
              <a:rPr lang="de-DE" dirty="0"/>
              <a:t>Was ist in der letzten Zeit Gutes passiert? </a:t>
            </a:r>
          </a:p>
          <a:p>
            <a:pPr marL="263525" indent="-265113"/>
            <a:r>
              <a:rPr lang="de-DE" dirty="0"/>
              <a:t>Welche Entwicklungen haben uns unseren BGM-Zielen näher gebracht? </a:t>
            </a:r>
          </a:p>
          <a:p>
            <a:pPr marL="263525" indent="-265113"/>
            <a:r>
              <a:rPr lang="de-DE" dirty="0"/>
              <a:t>Was konnte ich zu einem gesunden Arbeits- und Lebensstil beitragen? </a:t>
            </a:r>
          </a:p>
          <a:p>
            <a:pPr marL="263525" indent="-265113"/>
            <a:r>
              <a:rPr lang="de-DE" dirty="0"/>
              <a:t>Was haben ich persönlich oder wir als Team zu den Erfolgen seit dem letzten Meeting beigetragen?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613378"/>
            <a:ext cx="6111680" cy="1042702"/>
          </a:xfrm>
        </p:spPr>
        <p:txBody>
          <a:bodyPr/>
          <a:lstStyle/>
          <a:p>
            <a:r>
              <a:rPr lang="de-DE" dirty="0"/>
              <a:t>P für Positive </a:t>
            </a:r>
            <a:r>
              <a:rPr lang="en-GB" noProof="0" dirty="0"/>
              <a:t>Emotions</a:t>
            </a:r>
          </a:p>
        </p:txBody>
      </p:sp>
      <p:sp>
        <p:nvSpPr>
          <p:cNvPr id="5" name="Welle 4">
            <a:extLst>
              <a:ext uri="{FF2B5EF4-FFF2-40B4-BE49-F238E27FC236}">
                <a16:creationId xmlns:a16="http://schemas.microsoft.com/office/drawing/2014/main" id="{4069C986-FA15-4213-9539-9721AD2B474E}"/>
              </a:ext>
            </a:extLst>
          </p:cNvPr>
          <p:cNvSpPr/>
          <p:nvPr/>
        </p:nvSpPr>
        <p:spPr>
          <a:xfrm rot="16200000">
            <a:off x="220638" y="1823126"/>
            <a:ext cx="2023200" cy="2138400"/>
          </a:xfrm>
          <a:prstGeom prst="wave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vert" rtlCol="0" anchor="ctr"/>
          <a:lstStyle/>
          <a:p>
            <a:pPr algn="ctr"/>
            <a:br>
              <a:rPr lang="de-DE" dirty="0"/>
            </a:br>
            <a:r>
              <a:rPr lang="de-DE" dirty="0" err="1"/>
              <a:t>TaDa</a:t>
            </a:r>
            <a:endParaRPr lang="de-DE" dirty="0"/>
          </a:p>
          <a:p>
            <a:pPr marL="742950" lvl="1" indent="-766763">
              <a:buFont typeface="Wingdings" panose="05000000000000000000" pitchFamily="2" charset="2"/>
              <a:buChar char="ü"/>
            </a:pPr>
            <a:r>
              <a:rPr lang="de-DE" dirty="0"/>
              <a:t> </a:t>
            </a:r>
          </a:p>
          <a:p>
            <a:pPr marL="742950" lvl="1" indent="-766763">
              <a:buFont typeface="Wingdings" panose="05000000000000000000" pitchFamily="2" charset="2"/>
              <a:buChar char="ü"/>
            </a:pPr>
            <a:r>
              <a:rPr lang="de-DE" dirty="0"/>
              <a:t> </a:t>
            </a:r>
          </a:p>
          <a:p>
            <a:pPr marL="742950" lvl="1" indent="-766763">
              <a:buFont typeface="Wingdings" panose="05000000000000000000" pitchFamily="2" charset="2"/>
              <a:buChar char="ü"/>
            </a:pPr>
            <a:r>
              <a:rPr lang="de-DE" dirty="0"/>
              <a:t> </a:t>
            </a:r>
          </a:p>
          <a:p>
            <a:pPr marL="742950" lvl="1" indent="-766763">
              <a:buFont typeface="Wingdings" panose="05000000000000000000" pitchFamily="2" charset="2"/>
              <a:buChar char="ü"/>
            </a:pPr>
            <a:r>
              <a:rPr lang="de-DE" dirty="0"/>
              <a:t> </a:t>
            </a:r>
          </a:p>
          <a:p>
            <a:pPr marL="742950" lvl="1" indent="-766763">
              <a:buFont typeface="Wingdings" panose="05000000000000000000" pitchFamily="2" charset="2"/>
              <a:buChar char="ü"/>
            </a:pPr>
            <a:r>
              <a:rPr lang="de-DE" dirty="0"/>
              <a:t> </a:t>
            </a:r>
          </a:p>
          <a:p>
            <a:pPr algn="ctr"/>
            <a:endParaRPr lang="de-DE" dirty="0"/>
          </a:p>
        </p:txBody>
      </p:sp>
      <p:sp>
        <p:nvSpPr>
          <p:cNvPr id="14" name="Welle 13">
            <a:extLst>
              <a:ext uri="{FF2B5EF4-FFF2-40B4-BE49-F238E27FC236}">
                <a16:creationId xmlns:a16="http://schemas.microsoft.com/office/drawing/2014/main" id="{04E9E901-03A1-4551-981C-27D188BFCBE8}"/>
              </a:ext>
            </a:extLst>
          </p:cNvPr>
          <p:cNvSpPr/>
          <p:nvPr/>
        </p:nvSpPr>
        <p:spPr>
          <a:xfrm rot="16200000">
            <a:off x="243969" y="1829897"/>
            <a:ext cx="2022516" cy="2138473"/>
          </a:xfrm>
          <a:prstGeom prst="wave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de-DE" dirty="0" err="1"/>
              <a:t>ToDo</a:t>
            </a:r>
            <a:endParaRPr lang="de-DE" dirty="0"/>
          </a:p>
          <a:p>
            <a:r>
              <a:rPr lang="de-DE" dirty="0"/>
              <a:t>-</a:t>
            </a:r>
          </a:p>
          <a:p>
            <a:r>
              <a:rPr lang="de-DE" dirty="0"/>
              <a:t>-</a:t>
            </a:r>
          </a:p>
          <a:p>
            <a:r>
              <a:rPr lang="de-DE" dirty="0"/>
              <a:t>-</a:t>
            </a:r>
          </a:p>
          <a:p>
            <a:r>
              <a:rPr lang="de-DE" dirty="0"/>
              <a:t>-</a:t>
            </a:r>
          </a:p>
          <a:p>
            <a:r>
              <a:rPr lang="de-DE" dirty="0"/>
              <a:t>-</a:t>
            </a:r>
          </a:p>
        </p:txBody>
      </p:sp>
      <p:pic>
        <p:nvPicPr>
          <p:cNvPr id="7" name="Grafik 6" descr="Abbildung verdeutlicht anhand einer Waage: es muss 3x soviel Lob und Anerkennung geben wie negatives Feedback (= Positivity Ratio)">
            <a:extLst>
              <a:ext uri="{FF2B5EF4-FFF2-40B4-BE49-F238E27FC236}">
                <a16:creationId xmlns:a16="http://schemas.microsoft.com/office/drawing/2014/main" id="{E00FBB71-D0EA-4013-BA30-CF69AD5352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4534" y="1587914"/>
            <a:ext cx="4919898" cy="2377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4716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el 12">
            <a:extLst>
              <a:ext uri="{FF2B5EF4-FFF2-40B4-BE49-F238E27FC236}">
                <a16:creationId xmlns:a16="http://schemas.microsoft.com/office/drawing/2014/main" id="{77715D0D-6C77-4873-A88B-7838624B8E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613379"/>
            <a:ext cx="6384471" cy="529622"/>
          </a:xfrm>
        </p:spPr>
        <p:txBody>
          <a:bodyPr>
            <a:normAutofit fontScale="90000"/>
          </a:bodyPr>
          <a:lstStyle/>
          <a:p>
            <a:r>
              <a:rPr lang="de-DE" dirty="0"/>
              <a:t>Ein positiver Blick auf den Maßnahmenplan</a:t>
            </a:r>
          </a:p>
        </p:txBody>
      </p:sp>
      <p:graphicFrame>
        <p:nvGraphicFramePr>
          <p:cNvPr id="14" name="Tabelle 14">
            <a:extLst>
              <a:ext uri="{FF2B5EF4-FFF2-40B4-BE49-F238E27FC236}">
                <a16:creationId xmlns:a16="http://schemas.microsoft.com/office/drawing/2014/main" id="{3915BCB8-B198-4703-872C-83CDBADD06E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2496418"/>
              </p:ext>
            </p:extLst>
          </p:nvPr>
        </p:nvGraphicFramePr>
        <p:xfrm>
          <a:off x="518985" y="1452587"/>
          <a:ext cx="8436329" cy="28806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48059">
                  <a:extLst>
                    <a:ext uri="{9D8B030D-6E8A-4147-A177-3AD203B41FA5}">
                      <a16:colId xmlns:a16="http://schemas.microsoft.com/office/drawing/2014/main" val="2445471008"/>
                    </a:ext>
                  </a:extLst>
                </a:gridCol>
                <a:gridCol w="2356727">
                  <a:extLst>
                    <a:ext uri="{9D8B030D-6E8A-4147-A177-3AD203B41FA5}">
                      <a16:colId xmlns:a16="http://schemas.microsoft.com/office/drawing/2014/main" val="2329760339"/>
                    </a:ext>
                  </a:extLst>
                </a:gridCol>
                <a:gridCol w="1951614">
                  <a:extLst>
                    <a:ext uri="{9D8B030D-6E8A-4147-A177-3AD203B41FA5}">
                      <a16:colId xmlns:a16="http://schemas.microsoft.com/office/drawing/2014/main" val="2146271468"/>
                    </a:ext>
                  </a:extLst>
                </a:gridCol>
                <a:gridCol w="2141415">
                  <a:extLst>
                    <a:ext uri="{9D8B030D-6E8A-4147-A177-3AD203B41FA5}">
                      <a16:colId xmlns:a16="http://schemas.microsoft.com/office/drawing/2014/main" val="1880500847"/>
                    </a:ext>
                  </a:extLst>
                </a:gridCol>
                <a:gridCol w="1538514">
                  <a:extLst>
                    <a:ext uri="{9D8B030D-6E8A-4147-A177-3AD203B41FA5}">
                      <a16:colId xmlns:a16="http://schemas.microsoft.com/office/drawing/2014/main" val="3765241041"/>
                    </a:ext>
                  </a:extLst>
                </a:gridCol>
              </a:tblGrid>
              <a:tr h="299520">
                <a:tc>
                  <a:txBody>
                    <a:bodyPr/>
                    <a:lstStyle/>
                    <a:p>
                      <a:pPr marL="0" indent="0"/>
                      <a:r>
                        <a:rPr lang="de-DE" sz="1400" b="1" dirty="0"/>
                        <a:t>Nr.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b="1" dirty="0"/>
                        <a:t>Positive Zielformulierung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b="1" dirty="0"/>
                        <a:t>Lösungsvorschläge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b="1" dirty="0"/>
                        <a:t>Zuständigkeit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tabLst/>
                      </a:pPr>
                      <a:r>
                        <a:rPr lang="de-DE" sz="1400" b="1" dirty="0"/>
                        <a:t>Kommunikation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8392413"/>
                  </a:ext>
                </a:extLst>
              </a:tr>
              <a:tr h="329472">
                <a:tc>
                  <a:txBody>
                    <a:bodyPr/>
                    <a:lstStyle/>
                    <a:p>
                      <a:r>
                        <a:rPr lang="de-DE" sz="1400" b="1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endParaRPr lang="de-DE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endParaRPr lang="de-DE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endParaRPr lang="de-DE" sz="16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16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8563081"/>
                  </a:ext>
                </a:extLst>
              </a:tr>
              <a:tr h="350399">
                <a:tc>
                  <a:txBody>
                    <a:bodyPr/>
                    <a:lstStyle/>
                    <a:p>
                      <a:r>
                        <a:rPr lang="de-DE" sz="1400" b="1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6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16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16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16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1794700"/>
                  </a:ext>
                </a:extLst>
              </a:tr>
              <a:tr h="375713">
                <a:tc>
                  <a:txBody>
                    <a:bodyPr/>
                    <a:lstStyle/>
                    <a:p>
                      <a:r>
                        <a:rPr lang="de-DE" sz="1400" b="1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6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16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16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16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63130664"/>
                  </a:ext>
                </a:extLst>
              </a:tr>
              <a:tr h="437365">
                <a:tc>
                  <a:txBody>
                    <a:bodyPr/>
                    <a:lstStyle/>
                    <a:p>
                      <a:r>
                        <a:rPr lang="de-DE" sz="1400" b="1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6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16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16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16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00561086"/>
                  </a:ext>
                </a:extLst>
              </a:tr>
              <a:tr h="337997">
                <a:tc>
                  <a:txBody>
                    <a:bodyPr/>
                    <a:lstStyle/>
                    <a:p>
                      <a:r>
                        <a:rPr lang="de-DE" sz="1400" b="1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6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16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16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16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29132357"/>
                  </a:ext>
                </a:extLst>
              </a:tr>
              <a:tr h="739096">
                <a:tc>
                  <a:txBody>
                    <a:bodyPr/>
                    <a:lstStyle/>
                    <a:p>
                      <a:r>
                        <a:rPr lang="de-DE" sz="1400" b="1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6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16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16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16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8960164"/>
                  </a:ext>
                </a:extLst>
              </a:tr>
            </a:tbl>
          </a:graphicData>
        </a:graphic>
      </p:graphicFrame>
      <p:sp>
        <p:nvSpPr>
          <p:cNvPr id="3" name="Rechteck 2">
            <a:extLst>
              <a:ext uri="{FF2B5EF4-FFF2-40B4-BE49-F238E27FC236}">
                <a16:creationId xmlns:a16="http://schemas.microsoft.com/office/drawing/2014/main" id="{3731FEBA-3C65-4D09-8DA1-C40DA484A50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971802" y="1754341"/>
            <a:ext cx="2340000" cy="2574000"/>
          </a:xfrm>
          <a:prstGeom prst="rect">
            <a:avLst/>
          </a:prstGeom>
          <a:gradFill>
            <a:gsLst>
              <a:gs pos="100000">
                <a:schemeClr val="accent6">
                  <a:lumMod val="20000"/>
                  <a:lumOff val="80000"/>
                </a:schemeClr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spcAft>
                <a:spcPts val="600"/>
              </a:spcAft>
            </a:pPr>
            <a:r>
              <a:rPr lang="de-DE" sz="1400" dirty="0">
                <a:solidFill>
                  <a:schemeClr val="tx1"/>
                </a:solidFill>
              </a:rPr>
              <a:t>Auf welches Endergebnis wären wir stolz? </a:t>
            </a:r>
          </a:p>
          <a:p>
            <a:pPr>
              <a:spcAft>
                <a:spcPts val="600"/>
              </a:spcAft>
            </a:pPr>
            <a:r>
              <a:rPr lang="de-DE" sz="1400" dirty="0">
                <a:solidFill>
                  <a:schemeClr val="tx1"/>
                </a:solidFill>
              </a:rPr>
              <a:t>Wie muss das Ziel aussehen, damit es zum Aushängeschild im Betrieb wird?  </a:t>
            </a:r>
          </a:p>
          <a:p>
            <a:r>
              <a:rPr lang="de-DE" sz="1400" dirty="0">
                <a:solidFill>
                  <a:schemeClr val="tx1"/>
                </a:solidFill>
              </a:rPr>
              <a:t>Was braucht es, damit sich die Zielerreichung für alle als erfüllend und bedeutsam anfühlt?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44183937-FBCC-461C-BAD7-ACEE8CD23A67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3323775" y="1754341"/>
            <a:ext cx="1944000" cy="2574000"/>
          </a:xfrm>
          <a:prstGeom prst="rect">
            <a:avLst/>
          </a:prstGeom>
          <a:gradFill>
            <a:gsLst>
              <a:gs pos="0">
                <a:schemeClr val="accent4">
                  <a:lumMod val="20000"/>
                  <a:lumOff val="80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spcAft>
                <a:spcPts val="600"/>
              </a:spcAft>
            </a:pPr>
            <a:r>
              <a:rPr lang="de-DE" sz="1400" dirty="0">
                <a:solidFill>
                  <a:schemeClr val="tx1"/>
                </a:solidFill>
              </a:rPr>
              <a:t>Auf welche Erfahr-</a:t>
            </a:r>
            <a:r>
              <a:rPr lang="de-DE" sz="1400" dirty="0" err="1">
                <a:solidFill>
                  <a:schemeClr val="tx1"/>
                </a:solidFill>
              </a:rPr>
              <a:t>ungen</a:t>
            </a:r>
            <a:r>
              <a:rPr lang="de-DE" sz="1400" dirty="0">
                <a:solidFill>
                  <a:schemeClr val="tx1"/>
                </a:solidFill>
              </a:rPr>
              <a:t> können wir bauen? </a:t>
            </a:r>
          </a:p>
          <a:p>
            <a:pPr>
              <a:spcAft>
                <a:spcPts val="600"/>
              </a:spcAft>
            </a:pPr>
            <a:r>
              <a:rPr lang="de-DE" sz="1400" dirty="0">
                <a:solidFill>
                  <a:schemeClr val="tx1"/>
                </a:solidFill>
              </a:rPr>
              <a:t>Auf welche Stärken können wir setzen? </a:t>
            </a:r>
          </a:p>
          <a:p>
            <a:pPr>
              <a:spcAft>
                <a:spcPts val="600"/>
              </a:spcAft>
            </a:pPr>
            <a:r>
              <a:rPr lang="de-DE" sz="1400" dirty="0">
                <a:solidFill>
                  <a:schemeClr val="tx1"/>
                </a:solidFill>
              </a:rPr>
              <a:t>Welche Ressourcen können wir nutzen?</a:t>
            </a:r>
          </a:p>
          <a:p>
            <a:r>
              <a:rPr lang="de-DE" sz="1400" dirty="0">
                <a:solidFill>
                  <a:schemeClr val="tx1"/>
                </a:solidFill>
              </a:rPr>
              <a:t>Auf welches Wissen können wir zurück-greifen?</a:t>
            </a: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513E4D23-35AC-4A42-A9F9-DD5B709713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275943" y="1751969"/>
            <a:ext cx="2131200" cy="2574000"/>
          </a:xfrm>
          <a:prstGeom prst="rect">
            <a:avLst/>
          </a:prstGeom>
          <a:gradFill>
            <a:gsLst>
              <a:gs pos="10000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spcAft>
                <a:spcPts val="600"/>
              </a:spcAft>
            </a:pPr>
            <a:r>
              <a:rPr lang="de-DE" sz="1400" dirty="0">
                <a:solidFill>
                  <a:schemeClr val="tx1"/>
                </a:solidFill>
              </a:rPr>
              <a:t>Wo habe ich eine Aufgabe einmal voller Elan durchgeführt? </a:t>
            </a:r>
          </a:p>
          <a:p>
            <a:pPr>
              <a:spcAft>
                <a:spcPts val="600"/>
              </a:spcAft>
            </a:pPr>
            <a:r>
              <a:rPr lang="de-DE" sz="1400" dirty="0">
                <a:solidFill>
                  <a:schemeClr val="tx1"/>
                </a:solidFill>
              </a:rPr>
              <a:t>Kann ich mich mit der Aufgabe identifizieren?</a:t>
            </a:r>
          </a:p>
          <a:p>
            <a:r>
              <a:rPr lang="de-DE" sz="1400" dirty="0">
                <a:solidFill>
                  <a:schemeClr val="tx1"/>
                </a:solidFill>
              </a:rPr>
              <a:t>Was haben wir als Team getan, um Aufgaben untereinander möglichst passend auf Team-mitglieder zu verteilen?</a:t>
            </a: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AA5E0802-A6F2-405E-B1B9-30C0E9BBC773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7416800" y="1754341"/>
            <a:ext cx="1524000" cy="2574000"/>
          </a:xfrm>
          <a:prstGeom prst="rect">
            <a:avLst/>
          </a:prstGeom>
          <a:gradFill>
            <a:gsLst>
              <a:gs pos="100000">
                <a:schemeClr val="bg2">
                  <a:lumMod val="90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spcAft>
                <a:spcPts val="600"/>
              </a:spcAft>
            </a:pPr>
            <a:r>
              <a:rPr lang="de-DE" sz="1400" dirty="0">
                <a:solidFill>
                  <a:schemeClr val="tx1"/>
                </a:solidFill>
              </a:rPr>
              <a:t>Wo werden Erfolge schnell sichtbar?</a:t>
            </a:r>
          </a:p>
          <a:p>
            <a:r>
              <a:rPr lang="de-DE" sz="1400" dirty="0">
                <a:solidFill>
                  <a:schemeClr val="tx1"/>
                </a:solidFill>
              </a:rPr>
              <a:t>Wie können wir diese an die Belegschaft kommunizieren?  </a:t>
            </a:r>
          </a:p>
        </p:txBody>
      </p:sp>
    </p:spTree>
    <p:extLst>
      <p:ext uri="{BB962C8B-B14F-4D97-AF65-F5344CB8AC3E}">
        <p14:creationId xmlns:p14="http://schemas.microsoft.com/office/powerpoint/2010/main" val="1051170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el 12">
            <a:extLst>
              <a:ext uri="{FF2B5EF4-FFF2-40B4-BE49-F238E27FC236}">
                <a16:creationId xmlns:a16="http://schemas.microsoft.com/office/drawing/2014/main" id="{77715D0D-6C77-4873-A88B-7838624B8E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613379"/>
            <a:ext cx="6384471" cy="529622"/>
          </a:xfrm>
        </p:spPr>
        <p:txBody>
          <a:bodyPr>
            <a:normAutofit fontScale="90000"/>
          </a:bodyPr>
          <a:lstStyle/>
          <a:p>
            <a:r>
              <a:rPr lang="de-DE" dirty="0"/>
              <a:t>Welche Maßnahme bringt Sie Ihrem Ziel am nächsten?</a:t>
            </a:r>
          </a:p>
        </p:txBody>
      </p:sp>
      <p:graphicFrame>
        <p:nvGraphicFramePr>
          <p:cNvPr id="14" name="Tabelle 14" descr="Darstellung einer Tabelle mit den Spalten Positive Zielformulierung, Lösungsvorschläge, Zuständigkeit und Priorität. Jeder teilnehmenden Person stehen 3 Wertungspunkte zur Verfügung.">
            <a:extLst>
              <a:ext uri="{FF2B5EF4-FFF2-40B4-BE49-F238E27FC236}">
                <a16:creationId xmlns:a16="http://schemas.microsoft.com/office/drawing/2014/main" id="{3915BCB8-B198-4703-872C-83CDBADD06E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7919129"/>
              </p:ext>
            </p:extLst>
          </p:nvPr>
        </p:nvGraphicFramePr>
        <p:xfrm>
          <a:off x="518985" y="1502437"/>
          <a:ext cx="8316096" cy="257025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41673">
                  <a:extLst>
                    <a:ext uri="{9D8B030D-6E8A-4147-A177-3AD203B41FA5}">
                      <a16:colId xmlns:a16="http://schemas.microsoft.com/office/drawing/2014/main" val="2445471008"/>
                    </a:ext>
                  </a:extLst>
                </a:gridCol>
                <a:gridCol w="2350953">
                  <a:extLst>
                    <a:ext uri="{9D8B030D-6E8A-4147-A177-3AD203B41FA5}">
                      <a16:colId xmlns:a16="http://schemas.microsoft.com/office/drawing/2014/main" val="2329760339"/>
                    </a:ext>
                  </a:extLst>
                </a:gridCol>
                <a:gridCol w="1915297">
                  <a:extLst>
                    <a:ext uri="{9D8B030D-6E8A-4147-A177-3AD203B41FA5}">
                      <a16:colId xmlns:a16="http://schemas.microsoft.com/office/drawing/2014/main" val="2146271468"/>
                    </a:ext>
                  </a:extLst>
                </a:gridCol>
                <a:gridCol w="2075935">
                  <a:extLst>
                    <a:ext uri="{9D8B030D-6E8A-4147-A177-3AD203B41FA5}">
                      <a16:colId xmlns:a16="http://schemas.microsoft.com/office/drawing/2014/main" val="1880500847"/>
                    </a:ext>
                  </a:extLst>
                </a:gridCol>
                <a:gridCol w="1532238">
                  <a:extLst>
                    <a:ext uri="{9D8B030D-6E8A-4147-A177-3AD203B41FA5}">
                      <a16:colId xmlns:a16="http://schemas.microsoft.com/office/drawing/2014/main" val="3765241041"/>
                    </a:ext>
                  </a:extLst>
                </a:gridCol>
              </a:tblGrid>
              <a:tr h="292599">
                <a:tc>
                  <a:txBody>
                    <a:bodyPr/>
                    <a:lstStyle/>
                    <a:p>
                      <a:pPr marL="0" indent="0"/>
                      <a:r>
                        <a:rPr lang="de-DE" sz="1400" b="1" dirty="0"/>
                        <a:t>Nr.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b="1" dirty="0"/>
                        <a:t>Positive Zielformulierung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b="1" dirty="0"/>
                        <a:t>Lösungsvorschläge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b="1" dirty="0"/>
                        <a:t>Zuständigkeit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tabLst/>
                      </a:pPr>
                      <a:r>
                        <a:rPr lang="de-DE" sz="1400" b="1" dirty="0"/>
                        <a:t>Priorität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83924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b="1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endParaRPr lang="de-DE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endParaRPr lang="de-DE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endParaRPr lang="de-DE" sz="16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16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85630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b="1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endParaRPr lang="de-DE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endParaRPr lang="de-DE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endParaRPr lang="de-DE" sz="16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16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1794700"/>
                  </a:ext>
                </a:extLst>
              </a:tr>
              <a:tr h="411259">
                <a:tc>
                  <a:txBody>
                    <a:bodyPr/>
                    <a:lstStyle/>
                    <a:p>
                      <a:r>
                        <a:rPr lang="de-DE" sz="1400" b="1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endParaRPr lang="de-DE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endParaRPr lang="de-DE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endParaRPr lang="de-DE" sz="16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16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631306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b="1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endParaRPr lang="de-DE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endParaRPr lang="de-DE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endParaRPr lang="de-DE" sz="16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16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005610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b="1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endParaRPr lang="de-DE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endParaRPr lang="de-DE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endParaRPr lang="de-DE" sz="16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16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291323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b="1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endParaRPr lang="de-DE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endParaRPr lang="de-DE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endParaRPr lang="de-DE" sz="16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16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89601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4918492"/>
      </p:ext>
    </p:extLst>
  </p:cSld>
  <p:clrMapOvr>
    <a:masterClrMapping/>
  </p:clrMapOvr>
</p:sld>
</file>

<file path=ppt/theme/theme1.xml><?xml version="1.0" encoding="utf-8"?>
<a:theme xmlns:a="http://schemas.openxmlformats.org/drawingml/2006/main" name="iga-Praesentationsvorlage_2015">
  <a:themeElements>
    <a:clrScheme name="IGA Farbklima">
      <a:dk1>
        <a:sysClr val="windowText" lastClr="000000"/>
      </a:dk1>
      <a:lt1>
        <a:sysClr val="window" lastClr="FFFFFF"/>
      </a:lt1>
      <a:dk2>
        <a:srgbClr val="141313"/>
      </a:dk2>
      <a:lt2>
        <a:srgbClr val="FFFFFE"/>
      </a:lt2>
      <a:accent1>
        <a:srgbClr val="8E101C"/>
      </a:accent1>
      <a:accent2>
        <a:srgbClr val="636463"/>
      </a:accent2>
      <a:accent3>
        <a:srgbClr val="004467"/>
      </a:accent3>
      <a:accent4>
        <a:srgbClr val="7292A6"/>
      </a:accent4>
      <a:accent5>
        <a:srgbClr val="A8A81E"/>
      </a:accent5>
      <a:accent6>
        <a:srgbClr val="B95C18"/>
      </a:accent6>
      <a:hlink>
        <a:srgbClr val="8E101C"/>
      </a:hlink>
      <a:folHlink>
        <a:srgbClr val="B95C18"/>
      </a:folHlink>
    </a:clrScheme>
    <a:fontScheme name="Office Klassisch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iga-Praesentationsvorlage_2015</Template>
  <TotalTime>0</TotalTime>
  <Words>999</Words>
  <Application>Microsoft Office PowerPoint</Application>
  <PresentationFormat>Bildschirmpräsentation (16:9)</PresentationFormat>
  <Paragraphs>161</Paragraphs>
  <Slides>14</Slides>
  <Notes>13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14</vt:i4>
      </vt:variant>
    </vt:vector>
  </HeadingPairs>
  <TitlesOfParts>
    <vt:vector size="18" baseType="lpstr">
      <vt:lpstr>Arial</vt:lpstr>
      <vt:lpstr>Calibri</vt:lpstr>
      <vt:lpstr>Wingdings</vt:lpstr>
      <vt:lpstr>iga-Praesentationsvorlage_2015</vt:lpstr>
      <vt:lpstr>Positiver Steuerungskreis im BGM-Prozess</vt:lpstr>
      <vt:lpstr>Gliederung </vt:lpstr>
      <vt:lpstr>Bezug zum positiven BGM </vt:lpstr>
      <vt:lpstr>Wo stehen wir?</vt:lpstr>
      <vt:lpstr>Eine wohlwollende Grundhaltung</vt:lpstr>
      <vt:lpstr>Kommunikationsregeln  für eine gute Zusammenarbeit</vt:lpstr>
      <vt:lpstr>P für Positive Emotions</vt:lpstr>
      <vt:lpstr>Ein positiver Blick auf den Maßnahmenplan</vt:lpstr>
      <vt:lpstr>Welche Maßnahme bringt Sie Ihrem Ziel am nächsten?</vt:lpstr>
      <vt:lpstr>Wer passt am besten zu welchem Lösungsansatz? </vt:lpstr>
      <vt:lpstr>Dokumentation der Ergebnisse</vt:lpstr>
      <vt:lpstr>Transparente Kommunikation – Erfolge auch für die Beschäftigten sichtbar machen </vt:lpstr>
      <vt:lpstr>In welchem Bereich haben wir heute die größten Fortschritte gemacht? </vt:lpstr>
      <vt:lpstr>Vielen Dank für Ihre Aufmerksamkeit.</vt:lpstr>
    </vt:vector>
  </TitlesOfParts>
  <Company>AOK Rheinland/Hamburg, BGF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Positiver Steuerungskreis_mit Notizen</dc:title>
  <dc:creator>Sören Brodersen</dc:creator>
  <cp:keywords>Positive Psychologie</cp:keywords>
  <cp:lastModifiedBy>Schiemannz, Anett</cp:lastModifiedBy>
  <cp:revision>191</cp:revision>
  <dcterms:created xsi:type="dcterms:W3CDTF">2016-02-18T15:10:05Z</dcterms:created>
  <dcterms:modified xsi:type="dcterms:W3CDTF">2021-12-15T15:37:08Z</dcterms:modified>
  <cp:category>Psychologie</cp:category>
</cp:coreProperties>
</file>